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22"/>
  </p:notesMasterIdLst>
  <p:sldIdLst>
    <p:sldId id="256" r:id="rId2"/>
    <p:sldId id="257" r:id="rId3"/>
    <p:sldId id="261" r:id="rId4"/>
    <p:sldId id="260" r:id="rId5"/>
    <p:sldId id="262" r:id="rId6"/>
    <p:sldId id="278" r:id="rId7"/>
    <p:sldId id="279" r:id="rId8"/>
    <p:sldId id="280" r:id="rId9"/>
    <p:sldId id="281" r:id="rId10"/>
    <p:sldId id="282" r:id="rId11"/>
    <p:sldId id="283" r:id="rId12"/>
    <p:sldId id="284" r:id="rId13"/>
    <p:sldId id="269" r:id="rId14"/>
    <p:sldId id="274" r:id="rId15"/>
    <p:sldId id="268" r:id="rId16"/>
    <p:sldId id="285" r:id="rId17"/>
    <p:sldId id="270" r:id="rId18"/>
    <p:sldId id="276" r:id="rId19"/>
    <p:sldId id="277" r:id="rId20"/>
    <p:sldId id="26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9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7" autoAdjust="0"/>
    <p:restoredTop sz="70976" autoAdjust="0"/>
  </p:normalViewPr>
  <p:slideViewPr>
    <p:cSldViewPr snapToGrid="0">
      <p:cViewPr varScale="1">
        <p:scale>
          <a:sx n="54" d="100"/>
          <a:sy n="54" d="100"/>
        </p:scale>
        <p:origin x="259" y="67"/>
      </p:cViewPr>
      <p:guideLst>
        <p:guide orient="horz" pos="2160"/>
        <p:guide pos="3912"/>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3D0034-5CBD-42F7-ADB1-C3ACF2D9CA53}" type="doc">
      <dgm:prSet loTypeId="urn:microsoft.com/office/officeart/2005/8/layout/venn1" loCatId="relationship" qsTypeId="urn:microsoft.com/office/officeart/2005/8/quickstyle/simple1" qsCatId="simple" csTypeId="urn:microsoft.com/office/officeart/2005/8/colors/accent1_2" csCatId="accent1" phldr="1"/>
      <dgm:spPr/>
    </dgm:pt>
    <dgm:pt modelId="{D8EE9083-312D-41C4-B765-14DC0E6EAB78}">
      <dgm:prSet phldrT="[Text]" custT="1"/>
      <dgm:spPr/>
      <dgm:t>
        <a:bodyPr/>
        <a:lstStyle/>
        <a:p>
          <a:r>
            <a:rPr lang="en-US" sz="2800" u="sng" dirty="0" smtClean="0"/>
            <a:t>FCR</a:t>
          </a:r>
          <a:endParaRPr lang="en-US" sz="2800" u="sng" dirty="0"/>
        </a:p>
      </dgm:t>
      <dgm:extLst>
        <a:ext uri="{E40237B7-FDA0-4F09-8148-C483321AD2D9}">
          <dgm14:cNvPr xmlns:dgm14="http://schemas.microsoft.com/office/drawing/2010/diagram" id="0" name="" descr="FCR&#10;" title="FCR "/>
        </a:ext>
      </dgm:extLst>
    </dgm:pt>
    <dgm:pt modelId="{45936B40-8C6C-4216-91FA-6D62EC6CD982}" type="parTrans" cxnId="{CD259BE8-4E12-4A38-AF82-626616A43816}">
      <dgm:prSet/>
      <dgm:spPr/>
      <dgm:t>
        <a:bodyPr/>
        <a:lstStyle/>
        <a:p>
          <a:endParaRPr lang="en-US"/>
        </a:p>
      </dgm:t>
    </dgm:pt>
    <dgm:pt modelId="{025E007E-BBEE-4BDE-A72D-02DBBF9C00D2}" type="sibTrans" cxnId="{CD259BE8-4E12-4A38-AF82-626616A43816}">
      <dgm:prSet/>
      <dgm:spPr/>
      <dgm:t>
        <a:bodyPr/>
        <a:lstStyle/>
        <a:p>
          <a:endParaRPr lang="en-US"/>
        </a:p>
      </dgm:t>
    </dgm:pt>
    <dgm:pt modelId="{61F45219-CC09-426A-9E47-742B08980323}">
      <dgm:prSet phldrT="[Text]" custT="1"/>
      <dgm:spPr/>
      <dgm:t>
        <a:bodyPr/>
        <a:lstStyle/>
        <a:p>
          <a:r>
            <a:rPr lang="en-US" sz="2800" u="sng" dirty="0" smtClean="0"/>
            <a:t>DMR</a:t>
          </a:r>
          <a:endParaRPr lang="en-US" sz="2800" u="sng" dirty="0"/>
        </a:p>
      </dgm:t>
      <dgm:extLst>
        <a:ext uri="{E40237B7-FDA0-4F09-8148-C483321AD2D9}">
          <dgm14:cNvPr xmlns:dgm14="http://schemas.microsoft.com/office/drawing/2010/diagram" id="0" name="" descr="DMR" title="DMR"/>
        </a:ext>
      </dgm:extLst>
    </dgm:pt>
    <dgm:pt modelId="{F5D29FC8-F511-4DEA-8290-262ED4035788}" type="parTrans" cxnId="{44BA1D4A-E39D-4F0D-B42D-80523D63AA85}">
      <dgm:prSet/>
      <dgm:spPr/>
      <dgm:t>
        <a:bodyPr/>
        <a:lstStyle/>
        <a:p>
          <a:endParaRPr lang="en-US"/>
        </a:p>
      </dgm:t>
    </dgm:pt>
    <dgm:pt modelId="{17EB1C3C-173E-4046-99D4-BC84B22BFDBC}" type="sibTrans" cxnId="{44BA1D4A-E39D-4F0D-B42D-80523D63AA85}">
      <dgm:prSet/>
      <dgm:spPr/>
      <dgm:t>
        <a:bodyPr/>
        <a:lstStyle/>
        <a:p>
          <a:endParaRPr lang="en-US"/>
        </a:p>
      </dgm:t>
    </dgm:pt>
    <dgm:pt modelId="{E9BE5486-C383-4293-9BB7-1C71C789C8ED}" type="pres">
      <dgm:prSet presAssocID="{6F3D0034-5CBD-42F7-ADB1-C3ACF2D9CA53}" presName="compositeShape" presStyleCnt="0">
        <dgm:presLayoutVars>
          <dgm:chMax val="7"/>
          <dgm:dir/>
          <dgm:resizeHandles val="exact"/>
        </dgm:presLayoutVars>
      </dgm:prSet>
      <dgm:spPr/>
    </dgm:pt>
    <dgm:pt modelId="{25FE4EA0-1696-4EC2-86AA-19D357A80B21}" type="pres">
      <dgm:prSet presAssocID="{D8EE9083-312D-41C4-B765-14DC0E6EAB78}" presName="circ1" presStyleLbl="vennNode1" presStyleIdx="0" presStyleCnt="2" custScaleX="154870" custLinFactNeighborX="-31753" custLinFactNeighborY="-704"/>
      <dgm:spPr/>
      <dgm:t>
        <a:bodyPr/>
        <a:lstStyle/>
        <a:p>
          <a:endParaRPr lang="en-US"/>
        </a:p>
      </dgm:t>
    </dgm:pt>
    <dgm:pt modelId="{126D4829-86BE-4CE7-BD82-5EBA390E0103}" type="pres">
      <dgm:prSet presAssocID="{D8EE9083-312D-41C4-B765-14DC0E6EAB78}" presName="circ1Tx" presStyleLbl="revTx" presStyleIdx="0" presStyleCnt="0">
        <dgm:presLayoutVars>
          <dgm:chMax val="0"/>
          <dgm:chPref val="0"/>
          <dgm:bulletEnabled val="1"/>
        </dgm:presLayoutVars>
      </dgm:prSet>
      <dgm:spPr/>
      <dgm:t>
        <a:bodyPr/>
        <a:lstStyle/>
        <a:p>
          <a:endParaRPr lang="en-US"/>
        </a:p>
      </dgm:t>
    </dgm:pt>
    <dgm:pt modelId="{A2EFF686-2E31-4268-8F0C-8107737CC28D}" type="pres">
      <dgm:prSet presAssocID="{61F45219-CC09-426A-9E47-742B08980323}" presName="circ2" presStyleLbl="vennNode1" presStyleIdx="1" presStyleCnt="2" custScaleX="159455" custLinFactNeighborX="15999" custLinFactNeighborY="564"/>
      <dgm:spPr/>
      <dgm:t>
        <a:bodyPr/>
        <a:lstStyle/>
        <a:p>
          <a:endParaRPr lang="en-US"/>
        </a:p>
      </dgm:t>
    </dgm:pt>
    <dgm:pt modelId="{882109F8-76EA-44FD-9C23-72302602B79B}" type="pres">
      <dgm:prSet presAssocID="{61F45219-CC09-426A-9E47-742B08980323}" presName="circ2Tx" presStyleLbl="revTx" presStyleIdx="0" presStyleCnt="0">
        <dgm:presLayoutVars>
          <dgm:chMax val="0"/>
          <dgm:chPref val="0"/>
          <dgm:bulletEnabled val="1"/>
        </dgm:presLayoutVars>
      </dgm:prSet>
      <dgm:spPr/>
      <dgm:t>
        <a:bodyPr/>
        <a:lstStyle/>
        <a:p>
          <a:endParaRPr lang="en-US"/>
        </a:p>
      </dgm:t>
    </dgm:pt>
  </dgm:ptLst>
  <dgm:cxnLst>
    <dgm:cxn modelId="{64E840BC-E3A6-465C-8A6E-A5E28EF2107B}" type="presOf" srcId="{61F45219-CC09-426A-9E47-742B08980323}" destId="{882109F8-76EA-44FD-9C23-72302602B79B}" srcOrd="1" destOrd="0" presId="urn:microsoft.com/office/officeart/2005/8/layout/venn1"/>
    <dgm:cxn modelId="{44BA1D4A-E39D-4F0D-B42D-80523D63AA85}" srcId="{6F3D0034-5CBD-42F7-ADB1-C3ACF2D9CA53}" destId="{61F45219-CC09-426A-9E47-742B08980323}" srcOrd="1" destOrd="0" parTransId="{F5D29FC8-F511-4DEA-8290-262ED4035788}" sibTransId="{17EB1C3C-173E-4046-99D4-BC84B22BFDBC}"/>
    <dgm:cxn modelId="{05AC1AF1-D6A1-4CC3-AF35-C42FEFD01413}" type="presOf" srcId="{D8EE9083-312D-41C4-B765-14DC0E6EAB78}" destId="{25FE4EA0-1696-4EC2-86AA-19D357A80B21}" srcOrd="0" destOrd="0" presId="urn:microsoft.com/office/officeart/2005/8/layout/venn1"/>
    <dgm:cxn modelId="{9CB3E51C-A103-48D2-B199-240164A15F63}" type="presOf" srcId="{6F3D0034-5CBD-42F7-ADB1-C3ACF2D9CA53}" destId="{E9BE5486-C383-4293-9BB7-1C71C789C8ED}" srcOrd="0" destOrd="0" presId="urn:microsoft.com/office/officeart/2005/8/layout/venn1"/>
    <dgm:cxn modelId="{CD259BE8-4E12-4A38-AF82-626616A43816}" srcId="{6F3D0034-5CBD-42F7-ADB1-C3ACF2D9CA53}" destId="{D8EE9083-312D-41C4-B765-14DC0E6EAB78}" srcOrd="0" destOrd="0" parTransId="{45936B40-8C6C-4216-91FA-6D62EC6CD982}" sibTransId="{025E007E-BBEE-4BDE-A72D-02DBBF9C00D2}"/>
    <dgm:cxn modelId="{32677F96-05B2-40FC-892A-DB160BEE989F}" type="presOf" srcId="{61F45219-CC09-426A-9E47-742B08980323}" destId="{A2EFF686-2E31-4268-8F0C-8107737CC28D}" srcOrd="0" destOrd="0" presId="urn:microsoft.com/office/officeart/2005/8/layout/venn1"/>
    <dgm:cxn modelId="{F586A373-6DC4-441B-B3C5-AEBFE8146F41}" type="presOf" srcId="{D8EE9083-312D-41C4-B765-14DC0E6EAB78}" destId="{126D4829-86BE-4CE7-BD82-5EBA390E0103}" srcOrd="1" destOrd="0" presId="urn:microsoft.com/office/officeart/2005/8/layout/venn1"/>
    <dgm:cxn modelId="{912006AA-02F4-48B7-B3C2-60077570DB27}" type="presParOf" srcId="{E9BE5486-C383-4293-9BB7-1C71C789C8ED}" destId="{25FE4EA0-1696-4EC2-86AA-19D357A80B21}" srcOrd="0" destOrd="0" presId="urn:microsoft.com/office/officeart/2005/8/layout/venn1"/>
    <dgm:cxn modelId="{D775E904-6C6C-4EF5-A61B-E5678F45784B}" type="presParOf" srcId="{E9BE5486-C383-4293-9BB7-1C71C789C8ED}" destId="{126D4829-86BE-4CE7-BD82-5EBA390E0103}" srcOrd="1" destOrd="0" presId="urn:microsoft.com/office/officeart/2005/8/layout/venn1"/>
    <dgm:cxn modelId="{C6FBAAAC-7E67-4D39-94A3-79FEC24206D0}" type="presParOf" srcId="{E9BE5486-C383-4293-9BB7-1C71C789C8ED}" destId="{A2EFF686-2E31-4268-8F0C-8107737CC28D}" srcOrd="2" destOrd="0" presId="urn:microsoft.com/office/officeart/2005/8/layout/venn1"/>
    <dgm:cxn modelId="{7AAB0D7B-ABFB-4030-AE52-1BBBA5206092}" type="presParOf" srcId="{E9BE5486-C383-4293-9BB7-1C71C789C8ED}" destId="{882109F8-76EA-44FD-9C23-72302602B79B}"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3D0034-5CBD-42F7-ADB1-C3ACF2D9CA53}" type="doc">
      <dgm:prSet loTypeId="urn:microsoft.com/office/officeart/2005/8/layout/venn1" loCatId="relationship" qsTypeId="urn:microsoft.com/office/officeart/2005/8/quickstyle/simple1" qsCatId="simple" csTypeId="urn:microsoft.com/office/officeart/2005/8/colors/accent1_2" csCatId="accent1" phldr="1"/>
      <dgm:spPr/>
    </dgm:pt>
    <dgm:pt modelId="{D8EE9083-312D-41C4-B765-14DC0E6EAB78}">
      <dgm:prSet phldrT="[Text]" custT="1"/>
      <dgm:spPr/>
      <dgm:t>
        <a:bodyPr/>
        <a:lstStyle/>
        <a:p>
          <a:r>
            <a:rPr lang="en-US" sz="2800" u="sng" dirty="0" smtClean="0"/>
            <a:t>FCR</a:t>
          </a:r>
          <a:endParaRPr lang="en-US" sz="2800" u="sng" dirty="0"/>
        </a:p>
      </dgm:t>
      <dgm:extLst>
        <a:ext uri="{E40237B7-FDA0-4F09-8148-C483321AD2D9}">
          <dgm14:cNvPr xmlns:dgm14="http://schemas.microsoft.com/office/drawing/2010/diagram" id="0" name="" descr="Majority/Quorum.&#10;Convened Meeting.&#10;Real-time.&#10;Can disapprove FCR." title="FCR"/>
        </a:ext>
      </dgm:extLst>
    </dgm:pt>
    <dgm:pt modelId="{45936B40-8C6C-4216-91FA-6D62EC6CD982}" type="parTrans" cxnId="{CD259BE8-4E12-4A38-AF82-626616A43816}">
      <dgm:prSet/>
      <dgm:spPr/>
      <dgm:t>
        <a:bodyPr/>
        <a:lstStyle/>
        <a:p>
          <a:endParaRPr lang="en-US"/>
        </a:p>
      </dgm:t>
    </dgm:pt>
    <dgm:pt modelId="{025E007E-BBEE-4BDE-A72D-02DBBF9C00D2}" type="sibTrans" cxnId="{CD259BE8-4E12-4A38-AF82-626616A43816}">
      <dgm:prSet/>
      <dgm:spPr/>
      <dgm:t>
        <a:bodyPr/>
        <a:lstStyle/>
        <a:p>
          <a:endParaRPr lang="en-US"/>
        </a:p>
      </dgm:t>
    </dgm:pt>
    <dgm:pt modelId="{61F45219-CC09-426A-9E47-742B08980323}">
      <dgm:prSet phldrT="[Text]" custT="1"/>
      <dgm:spPr/>
      <dgm:t>
        <a:bodyPr/>
        <a:lstStyle/>
        <a:p>
          <a:r>
            <a:rPr lang="en-US" sz="2800" u="sng" dirty="0" smtClean="0"/>
            <a:t>DMR</a:t>
          </a:r>
          <a:endParaRPr lang="en-US" sz="2800" u="sng" dirty="0"/>
        </a:p>
      </dgm:t>
      <dgm:extLst>
        <a:ext uri="{E40237B7-FDA0-4F09-8148-C483321AD2D9}">
          <dgm14:cNvPr xmlns:dgm14="http://schemas.microsoft.com/office/drawing/2010/diagram" id="0" name="" descr="Single (sometimes) individual.&#10;Cannot disapprove.&#10;Designated by Chair.&#10;Can request FCR." title="DMR"/>
        </a:ext>
      </dgm:extLst>
    </dgm:pt>
    <dgm:pt modelId="{F5D29FC8-F511-4DEA-8290-262ED4035788}" type="parTrans" cxnId="{44BA1D4A-E39D-4F0D-B42D-80523D63AA85}">
      <dgm:prSet/>
      <dgm:spPr/>
      <dgm:t>
        <a:bodyPr/>
        <a:lstStyle/>
        <a:p>
          <a:endParaRPr lang="en-US"/>
        </a:p>
      </dgm:t>
    </dgm:pt>
    <dgm:pt modelId="{17EB1C3C-173E-4046-99D4-BC84B22BFDBC}" type="sibTrans" cxnId="{44BA1D4A-E39D-4F0D-B42D-80523D63AA85}">
      <dgm:prSet/>
      <dgm:spPr/>
      <dgm:t>
        <a:bodyPr/>
        <a:lstStyle/>
        <a:p>
          <a:endParaRPr lang="en-US"/>
        </a:p>
      </dgm:t>
    </dgm:pt>
    <dgm:pt modelId="{09B3454E-6601-4F51-914D-DFD74B4128B7}">
      <dgm:prSet phldrT="[Text]" custT="1"/>
      <dgm:spPr/>
      <dgm:t>
        <a:bodyPr/>
        <a:lstStyle/>
        <a:p>
          <a:r>
            <a:rPr lang="en-US" sz="2800" dirty="0" smtClean="0"/>
            <a:t>Majority/Quorum</a:t>
          </a:r>
          <a:endParaRPr lang="en-US" sz="2800" dirty="0"/>
        </a:p>
      </dgm:t>
    </dgm:pt>
    <dgm:pt modelId="{8691AF5C-F1CD-4632-85B9-3F9C58DF9A87}" type="parTrans" cxnId="{F3927251-5E41-4B79-B1BC-9F2A7230E0D3}">
      <dgm:prSet/>
      <dgm:spPr/>
      <dgm:t>
        <a:bodyPr/>
        <a:lstStyle/>
        <a:p>
          <a:endParaRPr lang="en-US"/>
        </a:p>
      </dgm:t>
    </dgm:pt>
    <dgm:pt modelId="{14BB1DE1-3425-4F63-B35D-43096A12EC99}" type="sibTrans" cxnId="{F3927251-5E41-4B79-B1BC-9F2A7230E0D3}">
      <dgm:prSet/>
      <dgm:spPr/>
      <dgm:t>
        <a:bodyPr/>
        <a:lstStyle/>
        <a:p>
          <a:endParaRPr lang="en-US"/>
        </a:p>
      </dgm:t>
    </dgm:pt>
    <dgm:pt modelId="{75691E5E-7A34-4FF5-909B-D4A873B5BD34}">
      <dgm:prSet phldrT="[Text]" custT="1"/>
      <dgm:spPr/>
      <dgm:t>
        <a:bodyPr/>
        <a:lstStyle/>
        <a:p>
          <a:r>
            <a:rPr lang="en-US" sz="2800" dirty="0" smtClean="0"/>
            <a:t>Convened Meeting</a:t>
          </a:r>
          <a:endParaRPr lang="en-US" sz="2800" dirty="0"/>
        </a:p>
      </dgm:t>
    </dgm:pt>
    <dgm:pt modelId="{E7399A58-4D88-47B5-9611-693EDC6D5093}" type="parTrans" cxnId="{C92B9DE8-7485-4CB8-924C-5AFEF64A2640}">
      <dgm:prSet/>
      <dgm:spPr/>
      <dgm:t>
        <a:bodyPr/>
        <a:lstStyle/>
        <a:p>
          <a:endParaRPr lang="en-US"/>
        </a:p>
      </dgm:t>
    </dgm:pt>
    <dgm:pt modelId="{24F6994D-D898-4549-A059-8B5F10773E54}" type="sibTrans" cxnId="{C92B9DE8-7485-4CB8-924C-5AFEF64A2640}">
      <dgm:prSet/>
      <dgm:spPr/>
      <dgm:t>
        <a:bodyPr/>
        <a:lstStyle/>
        <a:p>
          <a:endParaRPr lang="en-US"/>
        </a:p>
      </dgm:t>
    </dgm:pt>
    <dgm:pt modelId="{24D244E9-9DC6-4416-937A-6F2AD21C5F57}">
      <dgm:prSet phldrT="[Text]" custT="1"/>
      <dgm:spPr/>
      <dgm:t>
        <a:bodyPr/>
        <a:lstStyle/>
        <a:p>
          <a:r>
            <a:rPr lang="en-US" sz="2800" dirty="0" smtClean="0"/>
            <a:t>Real-time</a:t>
          </a:r>
          <a:endParaRPr lang="en-US" sz="2800" dirty="0"/>
        </a:p>
      </dgm:t>
    </dgm:pt>
    <dgm:pt modelId="{A19D50AC-8905-4351-9FBB-4C3D2213159B}" type="parTrans" cxnId="{3205F6E7-6807-4450-8AFF-000AAE5B7A2F}">
      <dgm:prSet/>
      <dgm:spPr/>
      <dgm:t>
        <a:bodyPr/>
        <a:lstStyle/>
        <a:p>
          <a:endParaRPr lang="en-US"/>
        </a:p>
      </dgm:t>
    </dgm:pt>
    <dgm:pt modelId="{A8D7B5DE-957F-413F-BD15-488D6CC4F953}" type="sibTrans" cxnId="{3205F6E7-6807-4450-8AFF-000AAE5B7A2F}">
      <dgm:prSet/>
      <dgm:spPr/>
      <dgm:t>
        <a:bodyPr/>
        <a:lstStyle/>
        <a:p>
          <a:endParaRPr lang="en-US"/>
        </a:p>
      </dgm:t>
    </dgm:pt>
    <dgm:pt modelId="{80BA43FC-66AE-4DAA-9D26-9B96856F9893}">
      <dgm:prSet phldrT="[Text]" custT="1"/>
      <dgm:spPr/>
      <dgm:t>
        <a:bodyPr/>
        <a:lstStyle/>
        <a:p>
          <a:r>
            <a:rPr lang="en-US" sz="2800" dirty="0" smtClean="0"/>
            <a:t>Can disapprove</a:t>
          </a:r>
          <a:endParaRPr lang="en-US" sz="2800" dirty="0"/>
        </a:p>
      </dgm:t>
    </dgm:pt>
    <dgm:pt modelId="{5FB446C9-4852-41A3-8E5E-137B38FCE69E}" type="parTrans" cxnId="{A562604B-0104-4624-A054-4EAC59E2AD13}">
      <dgm:prSet/>
      <dgm:spPr/>
      <dgm:t>
        <a:bodyPr/>
        <a:lstStyle/>
        <a:p>
          <a:endParaRPr lang="en-US"/>
        </a:p>
      </dgm:t>
    </dgm:pt>
    <dgm:pt modelId="{7A6A4DDA-64A4-48A9-B23A-C783C1CAF36A}" type="sibTrans" cxnId="{A562604B-0104-4624-A054-4EAC59E2AD13}">
      <dgm:prSet/>
      <dgm:spPr/>
      <dgm:t>
        <a:bodyPr/>
        <a:lstStyle/>
        <a:p>
          <a:endParaRPr lang="en-US"/>
        </a:p>
      </dgm:t>
    </dgm:pt>
    <dgm:pt modelId="{EC3BD34B-080B-4C6D-8E5F-830D22DFC2A9}">
      <dgm:prSet phldrT="[Text]" custT="1"/>
      <dgm:spPr/>
      <dgm:t>
        <a:bodyPr/>
        <a:lstStyle/>
        <a:p>
          <a:r>
            <a:rPr lang="en-US" sz="2800" dirty="0" smtClean="0"/>
            <a:t>Sub committee</a:t>
          </a:r>
          <a:endParaRPr lang="en-US" sz="2800" dirty="0"/>
        </a:p>
      </dgm:t>
    </dgm:pt>
    <dgm:pt modelId="{B0333C58-E8CE-40AA-8779-1F299F8020AE}" type="parTrans" cxnId="{CB4AD157-3DA9-4ED6-B15D-ABA89130D5E0}">
      <dgm:prSet/>
      <dgm:spPr/>
      <dgm:t>
        <a:bodyPr/>
        <a:lstStyle/>
        <a:p>
          <a:endParaRPr lang="en-US"/>
        </a:p>
      </dgm:t>
    </dgm:pt>
    <dgm:pt modelId="{DC2E7BAE-326A-4ECD-9223-8AEA5ED7BC7E}" type="sibTrans" cxnId="{CB4AD157-3DA9-4ED6-B15D-ABA89130D5E0}">
      <dgm:prSet/>
      <dgm:spPr/>
      <dgm:t>
        <a:bodyPr/>
        <a:lstStyle/>
        <a:p>
          <a:endParaRPr lang="en-US"/>
        </a:p>
      </dgm:t>
    </dgm:pt>
    <dgm:pt modelId="{BF0E4C62-9893-47D4-B0EE-1EF5573C3B8C}">
      <dgm:prSet phldrT="[Text]" custT="1"/>
      <dgm:spPr/>
      <dgm:t>
        <a:bodyPr/>
        <a:lstStyle/>
        <a:p>
          <a:r>
            <a:rPr lang="en-US" sz="2800" dirty="0" smtClean="0"/>
            <a:t>Cannot disapprove</a:t>
          </a:r>
          <a:endParaRPr lang="en-US" sz="2800" dirty="0"/>
        </a:p>
      </dgm:t>
    </dgm:pt>
    <dgm:pt modelId="{6F4F595D-1D18-4414-B8E0-796518DFEAD8}" type="parTrans" cxnId="{5D726A54-0FFF-44C3-BF43-15F10239FEAF}">
      <dgm:prSet/>
      <dgm:spPr/>
      <dgm:t>
        <a:bodyPr/>
        <a:lstStyle/>
        <a:p>
          <a:endParaRPr lang="en-US"/>
        </a:p>
      </dgm:t>
    </dgm:pt>
    <dgm:pt modelId="{8BEBDF57-C44F-404D-81EA-E742EDAB7A3A}" type="sibTrans" cxnId="{5D726A54-0FFF-44C3-BF43-15F10239FEAF}">
      <dgm:prSet/>
      <dgm:spPr/>
      <dgm:t>
        <a:bodyPr/>
        <a:lstStyle/>
        <a:p>
          <a:endParaRPr lang="en-US"/>
        </a:p>
      </dgm:t>
    </dgm:pt>
    <dgm:pt modelId="{F41FF0A8-E3D5-4D7F-BFEB-F6140F2A8119}">
      <dgm:prSet phldrT="[Text]" custT="1"/>
      <dgm:spPr/>
      <dgm:t>
        <a:bodyPr/>
        <a:lstStyle/>
        <a:p>
          <a:r>
            <a:rPr lang="en-US" sz="2800" dirty="0" smtClean="0"/>
            <a:t>Designated by Chair</a:t>
          </a:r>
          <a:endParaRPr lang="en-US" sz="2800" dirty="0"/>
        </a:p>
      </dgm:t>
    </dgm:pt>
    <dgm:pt modelId="{24C2123E-C688-4679-94DA-60CC38582AE8}" type="parTrans" cxnId="{E57BF959-68B7-4D8D-8DF5-0A91154344D5}">
      <dgm:prSet/>
      <dgm:spPr/>
      <dgm:t>
        <a:bodyPr/>
        <a:lstStyle/>
        <a:p>
          <a:endParaRPr lang="en-US"/>
        </a:p>
      </dgm:t>
    </dgm:pt>
    <dgm:pt modelId="{B850632F-6FC5-4162-85FE-190761AFACBD}" type="sibTrans" cxnId="{E57BF959-68B7-4D8D-8DF5-0A91154344D5}">
      <dgm:prSet/>
      <dgm:spPr/>
      <dgm:t>
        <a:bodyPr/>
        <a:lstStyle/>
        <a:p>
          <a:endParaRPr lang="en-US"/>
        </a:p>
      </dgm:t>
    </dgm:pt>
    <dgm:pt modelId="{2421D77F-E77D-43F5-9308-D7D8B0316E0F}">
      <dgm:prSet phldrT="[Text]" custT="1"/>
      <dgm:spPr/>
      <dgm:t>
        <a:bodyPr/>
        <a:lstStyle/>
        <a:p>
          <a:r>
            <a:rPr lang="en-US" sz="2800" dirty="0" smtClean="0"/>
            <a:t>Can request FCR</a:t>
          </a:r>
          <a:endParaRPr lang="en-US" sz="2800" dirty="0"/>
        </a:p>
      </dgm:t>
    </dgm:pt>
    <dgm:pt modelId="{518DE8F6-533D-4699-8D70-BF1C5492BD2B}" type="parTrans" cxnId="{00D9AB25-0E7E-4335-ABB0-C1294F7B4A95}">
      <dgm:prSet/>
      <dgm:spPr/>
      <dgm:t>
        <a:bodyPr/>
        <a:lstStyle/>
        <a:p>
          <a:endParaRPr lang="en-US"/>
        </a:p>
      </dgm:t>
    </dgm:pt>
    <dgm:pt modelId="{3B885D5B-8566-4699-AADD-86858A1102EB}" type="sibTrans" cxnId="{00D9AB25-0E7E-4335-ABB0-C1294F7B4A95}">
      <dgm:prSet/>
      <dgm:spPr/>
      <dgm:t>
        <a:bodyPr/>
        <a:lstStyle/>
        <a:p>
          <a:endParaRPr lang="en-US"/>
        </a:p>
      </dgm:t>
    </dgm:pt>
    <dgm:pt modelId="{E9BE5486-C383-4293-9BB7-1C71C789C8ED}" type="pres">
      <dgm:prSet presAssocID="{6F3D0034-5CBD-42F7-ADB1-C3ACF2D9CA53}" presName="compositeShape" presStyleCnt="0">
        <dgm:presLayoutVars>
          <dgm:chMax val="7"/>
          <dgm:dir/>
          <dgm:resizeHandles val="exact"/>
        </dgm:presLayoutVars>
      </dgm:prSet>
      <dgm:spPr/>
    </dgm:pt>
    <dgm:pt modelId="{25FE4EA0-1696-4EC2-86AA-19D357A80B21}" type="pres">
      <dgm:prSet presAssocID="{D8EE9083-312D-41C4-B765-14DC0E6EAB78}" presName="circ1" presStyleLbl="vennNode1" presStyleIdx="0" presStyleCnt="2" custScaleX="154870" custLinFactNeighborX="-31753" custLinFactNeighborY="-704"/>
      <dgm:spPr/>
      <dgm:t>
        <a:bodyPr/>
        <a:lstStyle/>
        <a:p>
          <a:endParaRPr lang="en-US"/>
        </a:p>
      </dgm:t>
    </dgm:pt>
    <dgm:pt modelId="{126D4829-86BE-4CE7-BD82-5EBA390E0103}" type="pres">
      <dgm:prSet presAssocID="{D8EE9083-312D-41C4-B765-14DC0E6EAB78}" presName="circ1Tx" presStyleLbl="revTx" presStyleIdx="0" presStyleCnt="0">
        <dgm:presLayoutVars>
          <dgm:chMax val="0"/>
          <dgm:chPref val="0"/>
          <dgm:bulletEnabled val="1"/>
        </dgm:presLayoutVars>
      </dgm:prSet>
      <dgm:spPr/>
      <dgm:t>
        <a:bodyPr/>
        <a:lstStyle/>
        <a:p>
          <a:endParaRPr lang="en-US"/>
        </a:p>
      </dgm:t>
    </dgm:pt>
    <dgm:pt modelId="{A2EFF686-2E31-4268-8F0C-8107737CC28D}" type="pres">
      <dgm:prSet presAssocID="{61F45219-CC09-426A-9E47-742B08980323}" presName="circ2" presStyleLbl="vennNode1" presStyleIdx="1" presStyleCnt="2" custScaleX="159455" custLinFactNeighborX="15999" custLinFactNeighborY="564"/>
      <dgm:spPr/>
      <dgm:t>
        <a:bodyPr/>
        <a:lstStyle/>
        <a:p>
          <a:endParaRPr lang="en-US"/>
        </a:p>
      </dgm:t>
    </dgm:pt>
    <dgm:pt modelId="{882109F8-76EA-44FD-9C23-72302602B79B}" type="pres">
      <dgm:prSet presAssocID="{61F45219-CC09-426A-9E47-742B08980323}" presName="circ2Tx" presStyleLbl="revTx" presStyleIdx="0" presStyleCnt="0">
        <dgm:presLayoutVars>
          <dgm:chMax val="0"/>
          <dgm:chPref val="0"/>
          <dgm:bulletEnabled val="1"/>
        </dgm:presLayoutVars>
      </dgm:prSet>
      <dgm:spPr/>
      <dgm:t>
        <a:bodyPr/>
        <a:lstStyle/>
        <a:p>
          <a:endParaRPr lang="en-US"/>
        </a:p>
      </dgm:t>
    </dgm:pt>
  </dgm:ptLst>
  <dgm:cxnLst>
    <dgm:cxn modelId="{E0AFDAEF-DB3B-4AAE-AF6A-7F72210C8C31}" type="presOf" srcId="{EC3BD34B-080B-4C6D-8E5F-830D22DFC2A9}" destId="{882109F8-76EA-44FD-9C23-72302602B79B}" srcOrd="1" destOrd="1" presId="urn:microsoft.com/office/officeart/2005/8/layout/venn1"/>
    <dgm:cxn modelId="{44BA1D4A-E39D-4F0D-B42D-80523D63AA85}" srcId="{6F3D0034-5CBD-42F7-ADB1-C3ACF2D9CA53}" destId="{61F45219-CC09-426A-9E47-742B08980323}" srcOrd="1" destOrd="0" parTransId="{F5D29FC8-F511-4DEA-8290-262ED4035788}" sibTransId="{17EB1C3C-173E-4046-99D4-BC84B22BFDBC}"/>
    <dgm:cxn modelId="{3205F6E7-6807-4450-8AFF-000AAE5B7A2F}" srcId="{D8EE9083-312D-41C4-B765-14DC0E6EAB78}" destId="{24D244E9-9DC6-4416-937A-6F2AD21C5F57}" srcOrd="2" destOrd="0" parTransId="{A19D50AC-8905-4351-9FBB-4C3D2213159B}" sibTransId="{A8D7B5DE-957F-413F-BD15-488D6CC4F953}"/>
    <dgm:cxn modelId="{00D9AB25-0E7E-4335-ABB0-C1294F7B4A95}" srcId="{61F45219-CC09-426A-9E47-742B08980323}" destId="{2421D77F-E77D-43F5-9308-D7D8B0316E0F}" srcOrd="3" destOrd="0" parTransId="{518DE8F6-533D-4699-8D70-BF1C5492BD2B}" sibTransId="{3B885D5B-8566-4699-AADD-86858A1102EB}"/>
    <dgm:cxn modelId="{D0F42C87-C157-4438-B34E-973A346DEF97}" type="presOf" srcId="{EC3BD34B-080B-4C6D-8E5F-830D22DFC2A9}" destId="{A2EFF686-2E31-4268-8F0C-8107737CC28D}" srcOrd="0" destOrd="1" presId="urn:microsoft.com/office/officeart/2005/8/layout/venn1"/>
    <dgm:cxn modelId="{FA6CACC4-DE85-4922-8893-2BCF9925D546}" type="presOf" srcId="{D8EE9083-312D-41C4-B765-14DC0E6EAB78}" destId="{25FE4EA0-1696-4EC2-86AA-19D357A80B21}" srcOrd="0" destOrd="0" presId="urn:microsoft.com/office/officeart/2005/8/layout/venn1"/>
    <dgm:cxn modelId="{9583F0CE-C40E-4657-9DFB-855F5090CA9F}" type="presOf" srcId="{80BA43FC-66AE-4DAA-9D26-9B96856F9893}" destId="{126D4829-86BE-4CE7-BD82-5EBA390E0103}" srcOrd="1" destOrd="4" presId="urn:microsoft.com/office/officeart/2005/8/layout/venn1"/>
    <dgm:cxn modelId="{B60ACFF4-0623-4F2B-BE5C-16E975C807A8}" type="presOf" srcId="{BF0E4C62-9893-47D4-B0EE-1EF5573C3B8C}" destId="{A2EFF686-2E31-4268-8F0C-8107737CC28D}" srcOrd="0" destOrd="2" presId="urn:microsoft.com/office/officeart/2005/8/layout/venn1"/>
    <dgm:cxn modelId="{F6CD294B-0978-4371-8977-1ECF3B61086D}" type="presOf" srcId="{6F3D0034-5CBD-42F7-ADB1-C3ACF2D9CA53}" destId="{E9BE5486-C383-4293-9BB7-1C71C789C8ED}" srcOrd="0" destOrd="0" presId="urn:microsoft.com/office/officeart/2005/8/layout/venn1"/>
    <dgm:cxn modelId="{EB16666F-DB37-468B-BEE1-77D69A64B5FB}" type="presOf" srcId="{BF0E4C62-9893-47D4-B0EE-1EF5573C3B8C}" destId="{882109F8-76EA-44FD-9C23-72302602B79B}" srcOrd="1" destOrd="2" presId="urn:microsoft.com/office/officeart/2005/8/layout/venn1"/>
    <dgm:cxn modelId="{D0729F9F-D2AF-4D2C-9546-8BDC73AA9E71}" type="presOf" srcId="{09B3454E-6601-4F51-914D-DFD74B4128B7}" destId="{25FE4EA0-1696-4EC2-86AA-19D357A80B21}" srcOrd="0" destOrd="1" presId="urn:microsoft.com/office/officeart/2005/8/layout/venn1"/>
    <dgm:cxn modelId="{B7F9B10F-531B-4B24-BF0B-8AEE5CDF74F9}" type="presOf" srcId="{75691E5E-7A34-4FF5-909B-D4A873B5BD34}" destId="{126D4829-86BE-4CE7-BD82-5EBA390E0103}" srcOrd="1" destOrd="2" presId="urn:microsoft.com/office/officeart/2005/8/layout/venn1"/>
    <dgm:cxn modelId="{892B9823-2F40-4DBD-A075-8E12A4A4305A}" type="presOf" srcId="{2421D77F-E77D-43F5-9308-D7D8B0316E0F}" destId="{A2EFF686-2E31-4268-8F0C-8107737CC28D}" srcOrd="0" destOrd="4" presId="urn:microsoft.com/office/officeart/2005/8/layout/venn1"/>
    <dgm:cxn modelId="{5D726A54-0FFF-44C3-BF43-15F10239FEAF}" srcId="{61F45219-CC09-426A-9E47-742B08980323}" destId="{BF0E4C62-9893-47D4-B0EE-1EF5573C3B8C}" srcOrd="1" destOrd="0" parTransId="{6F4F595D-1D18-4414-B8E0-796518DFEAD8}" sibTransId="{8BEBDF57-C44F-404D-81EA-E742EDAB7A3A}"/>
    <dgm:cxn modelId="{E57BF959-68B7-4D8D-8DF5-0A91154344D5}" srcId="{61F45219-CC09-426A-9E47-742B08980323}" destId="{F41FF0A8-E3D5-4D7F-BFEB-F6140F2A8119}" srcOrd="2" destOrd="0" parTransId="{24C2123E-C688-4679-94DA-60CC38582AE8}" sibTransId="{B850632F-6FC5-4162-85FE-190761AFACBD}"/>
    <dgm:cxn modelId="{F9E40EDC-D7F3-4607-AAD3-C47EFB9FCE8A}" type="presOf" srcId="{61F45219-CC09-426A-9E47-742B08980323}" destId="{A2EFF686-2E31-4268-8F0C-8107737CC28D}" srcOrd="0" destOrd="0" presId="urn:microsoft.com/office/officeart/2005/8/layout/venn1"/>
    <dgm:cxn modelId="{CB4AD157-3DA9-4ED6-B15D-ABA89130D5E0}" srcId="{61F45219-CC09-426A-9E47-742B08980323}" destId="{EC3BD34B-080B-4C6D-8E5F-830D22DFC2A9}" srcOrd="0" destOrd="0" parTransId="{B0333C58-E8CE-40AA-8779-1F299F8020AE}" sibTransId="{DC2E7BAE-326A-4ECD-9223-8AEA5ED7BC7E}"/>
    <dgm:cxn modelId="{CD259BE8-4E12-4A38-AF82-626616A43816}" srcId="{6F3D0034-5CBD-42F7-ADB1-C3ACF2D9CA53}" destId="{D8EE9083-312D-41C4-B765-14DC0E6EAB78}" srcOrd="0" destOrd="0" parTransId="{45936B40-8C6C-4216-91FA-6D62EC6CD982}" sibTransId="{025E007E-BBEE-4BDE-A72D-02DBBF9C00D2}"/>
    <dgm:cxn modelId="{F62805A2-D11D-4B94-A06A-CEF0B5D13E12}" type="presOf" srcId="{09B3454E-6601-4F51-914D-DFD74B4128B7}" destId="{126D4829-86BE-4CE7-BD82-5EBA390E0103}" srcOrd="1" destOrd="1" presId="urn:microsoft.com/office/officeart/2005/8/layout/venn1"/>
    <dgm:cxn modelId="{CA8D6BAA-FDAE-44A3-8F47-0D174712D363}" type="presOf" srcId="{80BA43FC-66AE-4DAA-9D26-9B96856F9893}" destId="{25FE4EA0-1696-4EC2-86AA-19D357A80B21}" srcOrd="0" destOrd="4" presId="urn:microsoft.com/office/officeart/2005/8/layout/venn1"/>
    <dgm:cxn modelId="{D5F0D7FC-29AB-4B23-ACA9-34749B2DF271}" type="presOf" srcId="{2421D77F-E77D-43F5-9308-D7D8B0316E0F}" destId="{882109F8-76EA-44FD-9C23-72302602B79B}" srcOrd="1" destOrd="4" presId="urn:microsoft.com/office/officeart/2005/8/layout/venn1"/>
    <dgm:cxn modelId="{699B2CA0-1536-40F4-BB3D-6EC040C2B450}" type="presOf" srcId="{F41FF0A8-E3D5-4D7F-BFEB-F6140F2A8119}" destId="{A2EFF686-2E31-4268-8F0C-8107737CC28D}" srcOrd="0" destOrd="3" presId="urn:microsoft.com/office/officeart/2005/8/layout/venn1"/>
    <dgm:cxn modelId="{A97B385F-F0EF-465B-B8C6-6F2D853E1988}" type="presOf" srcId="{D8EE9083-312D-41C4-B765-14DC0E6EAB78}" destId="{126D4829-86BE-4CE7-BD82-5EBA390E0103}" srcOrd="1" destOrd="0" presId="urn:microsoft.com/office/officeart/2005/8/layout/venn1"/>
    <dgm:cxn modelId="{2AE43141-AA61-4CFF-90D1-D964E92D1092}" type="presOf" srcId="{24D244E9-9DC6-4416-937A-6F2AD21C5F57}" destId="{126D4829-86BE-4CE7-BD82-5EBA390E0103}" srcOrd="1" destOrd="3" presId="urn:microsoft.com/office/officeart/2005/8/layout/venn1"/>
    <dgm:cxn modelId="{1E5204F9-2E08-4E3B-A40A-5AF02333492F}" type="presOf" srcId="{24D244E9-9DC6-4416-937A-6F2AD21C5F57}" destId="{25FE4EA0-1696-4EC2-86AA-19D357A80B21}" srcOrd="0" destOrd="3" presId="urn:microsoft.com/office/officeart/2005/8/layout/venn1"/>
    <dgm:cxn modelId="{6EFBCEE6-3156-4C31-AF99-27AFC14901B7}" type="presOf" srcId="{61F45219-CC09-426A-9E47-742B08980323}" destId="{882109F8-76EA-44FD-9C23-72302602B79B}" srcOrd="1" destOrd="0" presId="urn:microsoft.com/office/officeart/2005/8/layout/venn1"/>
    <dgm:cxn modelId="{C92B9DE8-7485-4CB8-924C-5AFEF64A2640}" srcId="{D8EE9083-312D-41C4-B765-14DC0E6EAB78}" destId="{75691E5E-7A34-4FF5-909B-D4A873B5BD34}" srcOrd="1" destOrd="0" parTransId="{E7399A58-4D88-47B5-9611-693EDC6D5093}" sibTransId="{24F6994D-D898-4549-A059-8B5F10773E54}"/>
    <dgm:cxn modelId="{A562604B-0104-4624-A054-4EAC59E2AD13}" srcId="{D8EE9083-312D-41C4-B765-14DC0E6EAB78}" destId="{80BA43FC-66AE-4DAA-9D26-9B96856F9893}" srcOrd="3" destOrd="0" parTransId="{5FB446C9-4852-41A3-8E5E-137B38FCE69E}" sibTransId="{7A6A4DDA-64A4-48A9-B23A-C783C1CAF36A}"/>
    <dgm:cxn modelId="{D7F7F485-A1D7-4B14-8690-018AF6972A76}" type="presOf" srcId="{75691E5E-7A34-4FF5-909B-D4A873B5BD34}" destId="{25FE4EA0-1696-4EC2-86AA-19D357A80B21}" srcOrd="0" destOrd="2" presId="urn:microsoft.com/office/officeart/2005/8/layout/venn1"/>
    <dgm:cxn modelId="{A7E1D0F0-B2BE-4FF7-9DA3-A7DF5436DDBC}" type="presOf" srcId="{F41FF0A8-E3D5-4D7F-BFEB-F6140F2A8119}" destId="{882109F8-76EA-44FD-9C23-72302602B79B}" srcOrd="1" destOrd="3" presId="urn:microsoft.com/office/officeart/2005/8/layout/venn1"/>
    <dgm:cxn modelId="{F3927251-5E41-4B79-B1BC-9F2A7230E0D3}" srcId="{D8EE9083-312D-41C4-B765-14DC0E6EAB78}" destId="{09B3454E-6601-4F51-914D-DFD74B4128B7}" srcOrd="0" destOrd="0" parTransId="{8691AF5C-F1CD-4632-85B9-3F9C58DF9A87}" sibTransId="{14BB1DE1-3425-4F63-B35D-43096A12EC99}"/>
    <dgm:cxn modelId="{6A73D600-556D-4534-9B40-95595F09EB60}" type="presParOf" srcId="{E9BE5486-C383-4293-9BB7-1C71C789C8ED}" destId="{25FE4EA0-1696-4EC2-86AA-19D357A80B21}" srcOrd="0" destOrd="0" presId="urn:microsoft.com/office/officeart/2005/8/layout/venn1"/>
    <dgm:cxn modelId="{BA2D9392-0CB3-4DA5-AA4D-2C54C408057A}" type="presParOf" srcId="{E9BE5486-C383-4293-9BB7-1C71C789C8ED}" destId="{126D4829-86BE-4CE7-BD82-5EBA390E0103}" srcOrd="1" destOrd="0" presId="urn:microsoft.com/office/officeart/2005/8/layout/venn1"/>
    <dgm:cxn modelId="{7D489ABB-9806-4C08-A167-4AFD0E9C44EA}" type="presParOf" srcId="{E9BE5486-C383-4293-9BB7-1C71C789C8ED}" destId="{A2EFF686-2E31-4268-8F0C-8107737CC28D}" srcOrd="2" destOrd="0" presId="urn:microsoft.com/office/officeart/2005/8/layout/venn1"/>
    <dgm:cxn modelId="{8C5D4A7C-4617-4B84-847B-B93BA0ECA919}" type="presParOf" srcId="{E9BE5486-C383-4293-9BB7-1C71C789C8ED}" destId="{882109F8-76EA-44FD-9C23-72302602B79B}"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FE4EA0-1696-4EC2-86AA-19D357A80B21}">
      <dsp:nvSpPr>
        <dsp:cNvPr id="0" name=""/>
        <dsp:cNvSpPr/>
      </dsp:nvSpPr>
      <dsp:spPr>
        <a:xfrm>
          <a:off x="0" y="0"/>
          <a:ext cx="6856372" cy="4427179"/>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u="sng" kern="1200" dirty="0" smtClean="0"/>
            <a:t>FCR</a:t>
          </a:r>
          <a:endParaRPr lang="en-US" sz="2800" u="sng" kern="1200" dirty="0"/>
        </a:p>
      </dsp:txBody>
      <dsp:txXfrm>
        <a:off x="957421" y="522059"/>
        <a:ext cx="3953223" cy="3383060"/>
      </dsp:txXfrm>
    </dsp:sp>
    <dsp:sp modelId="{A2EFF686-2E31-4268-8F0C-8107737CC28D}">
      <dsp:nvSpPr>
        <dsp:cNvPr id="0" name=""/>
        <dsp:cNvSpPr/>
      </dsp:nvSpPr>
      <dsp:spPr>
        <a:xfrm>
          <a:off x="4505868" y="24215"/>
          <a:ext cx="7059358" cy="4427179"/>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u="sng" kern="1200" dirty="0" smtClean="0"/>
            <a:t>DMR</a:t>
          </a:r>
          <a:endParaRPr lang="en-US" sz="2800" u="sng" kern="1200" dirty="0"/>
        </a:p>
      </dsp:txBody>
      <dsp:txXfrm>
        <a:off x="6509199" y="546275"/>
        <a:ext cx="4070261" cy="33830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FE4EA0-1696-4EC2-86AA-19D357A80B21}">
      <dsp:nvSpPr>
        <dsp:cNvPr id="0" name=""/>
        <dsp:cNvSpPr/>
      </dsp:nvSpPr>
      <dsp:spPr>
        <a:xfrm>
          <a:off x="0" y="0"/>
          <a:ext cx="6856372" cy="4427179"/>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1244600">
            <a:lnSpc>
              <a:spcPct val="90000"/>
            </a:lnSpc>
            <a:spcBef>
              <a:spcPct val="0"/>
            </a:spcBef>
            <a:spcAft>
              <a:spcPct val="35000"/>
            </a:spcAft>
          </a:pPr>
          <a:r>
            <a:rPr lang="en-US" sz="2800" u="sng" kern="1200" dirty="0" smtClean="0"/>
            <a:t>FCR</a:t>
          </a:r>
          <a:endParaRPr lang="en-US" sz="2800" u="sng" kern="1200" dirty="0"/>
        </a:p>
        <a:p>
          <a:pPr marL="285750" lvl="1" indent="-285750" algn="l" defTabSz="1244600">
            <a:lnSpc>
              <a:spcPct val="90000"/>
            </a:lnSpc>
            <a:spcBef>
              <a:spcPct val="0"/>
            </a:spcBef>
            <a:spcAft>
              <a:spcPct val="15000"/>
            </a:spcAft>
            <a:buChar char="••"/>
          </a:pPr>
          <a:r>
            <a:rPr lang="en-US" sz="2800" kern="1200" dirty="0" smtClean="0"/>
            <a:t>Majority/Quorum</a:t>
          </a:r>
          <a:endParaRPr lang="en-US" sz="2800" kern="1200" dirty="0"/>
        </a:p>
        <a:p>
          <a:pPr marL="285750" lvl="1" indent="-285750" algn="l" defTabSz="1244600">
            <a:lnSpc>
              <a:spcPct val="90000"/>
            </a:lnSpc>
            <a:spcBef>
              <a:spcPct val="0"/>
            </a:spcBef>
            <a:spcAft>
              <a:spcPct val="15000"/>
            </a:spcAft>
            <a:buChar char="••"/>
          </a:pPr>
          <a:r>
            <a:rPr lang="en-US" sz="2800" kern="1200" dirty="0" smtClean="0"/>
            <a:t>Convened Meeting</a:t>
          </a:r>
          <a:endParaRPr lang="en-US" sz="2800" kern="1200" dirty="0"/>
        </a:p>
        <a:p>
          <a:pPr marL="285750" lvl="1" indent="-285750" algn="l" defTabSz="1244600">
            <a:lnSpc>
              <a:spcPct val="90000"/>
            </a:lnSpc>
            <a:spcBef>
              <a:spcPct val="0"/>
            </a:spcBef>
            <a:spcAft>
              <a:spcPct val="15000"/>
            </a:spcAft>
            <a:buChar char="••"/>
          </a:pPr>
          <a:r>
            <a:rPr lang="en-US" sz="2800" kern="1200" dirty="0" smtClean="0"/>
            <a:t>Real-time</a:t>
          </a:r>
          <a:endParaRPr lang="en-US" sz="2800" kern="1200" dirty="0"/>
        </a:p>
        <a:p>
          <a:pPr marL="285750" lvl="1" indent="-285750" algn="l" defTabSz="1244600">
            <a:lnSpc>
              <a:spcPct val="90000"/>
            </a:lnSpc>
            <a:spcBef>
              <a:spcPct val="0"/>
            </a:spcBef>
            <a:spcAft>
              <a:spcPct val="15000"/>
            </a:spcAft>
            <a:buChar char="••"/>
          </a:pPr>
          <a:r>
            <a:rPr lang="en-US" sz="2800" kern="1200" dirty="0" smtClean="0"/>
            <a:t>Can disapprove</a:t>
          </a:r>
          <a:endParaRPr lang="en-US" sz="2800" kern="1200" dirty="0"/>
        </a:p>
      </dsp:txBody>
      <dsp:txXfrm>
        <a:off x="957421" y="522059"/>
        <a:ext cx="3953223" cy="3383060"/>
      </dsp:txXfrm>
    </dsp:sp>
    <dsp:sp modelId="{A2EFF686-2E31-4268-8F0C-8107737CC28D}">
      <dsp:nvSpPr>
        <dsp:cNvPr id="0" name=""/>
        <dsp:cNvSpPr/>
      </dsp:nvSpPr>
      <dsp:spPr>
        <a:xfrm>
          <a:off x="4505868" y="24215"/>
          <a:ext cx="7059358" cy="4427179"/>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1244600">
            <a:lnSpc>
              <a:spcPct val="90000"/>
            </a:lnSpc>
            <a:spcBef>
              <a:spcPct val="0"/>
            </a:spcBef>
            <a:spcAft>
              <a:spcPct val="35000"/>
            </a:spcAft>
          </a:pPr>
          <a:r>
            <a:rPr lang="en-US" sz="2800" u="sng" kern="1200" dirty="0" smtClean="0"/>
            <a:t>DMR</a:t>
          </a:r>
          <a:endParaRPr lang="en-US" sz="2800" u="sng" kern="1200" dirty="0"/>
        </a:p>
        <a:p>
          <a:pPr marL="285750" lvl="1" indent="-285750" algn="l" defTabSz="1244600">
            <a:lnSpc>
              <a:spcPct val="90000"/>
            </a:lnSpc>
            <a:spcBef>
              <a:spcPct val="0"/>
            </a:spcBef>
            <a:spcAft>
              <a:spcPct val="15000"/>
            </a:spcAft>
            <a:buChar char="••"/>
          </a:pPr>
          <a:r>
            <a:rPr lang="en-US" sz="2800" kern="1200" dirty="0" smtClean="0"/>
            <a:t>Sub committee</a:t>
          </a:r>
          <a:endParaRPr lang="en-US" sz="2800" kern="1200" dirty="0"/>
        </a:p>
        <a:p>
          <a:pPr marL="285750" lvl="1" indent="-285750" algn="l" defTabSz="1244600">
            <a:lnSpc>
              <a:spcPct val="90000"/>
            </a:lnSpc>
            <a:spcBef>
              <a:spcPct val="0"/>
            </a:spcBef>
            <a:spcAft>
              <a:spcPct val="15000"/>
            </a:spcAft>
            <a:buChar char="••"/>
          </a:pPr>
          <a:r>
            <a:rPr lang="en-US" sz="2800" kern="1200" dirty="0" smtClean="0"/>
            <a:t>Cannot disapprove</a:t>
          </a:r>
          <a:endParaRPr lang="en-US" sz="2800" kern="1200" dirty="0"/>
        </a:p>
        <a:p>
          <a:pPr marL="285750" lvl="1" indent="-285750" algn="l" defTabSz="1244600">
            <a:lnSpc>
              <a:spcPct val="90000"/>
            </a:lnSpc>
            <a:spcBef>
              <a:spcPct val="0"/>
            </a:spcBef>
            <a:spcAft>
              <a:spcPct val="15000"/>
            </a:spcAft>
            <a:buChar char="••"/>
          </a:pPr>
          <a:r>
            <a:rPr lang="en-US" sz="2800" kern="1200" dirty="0" smtClean="0"/>
            <a:t>Designated by Chair</a:t>
          </a:r>
          <a:endParaRPr lang="en-US" sz="2800" kern="1200" dirty="0"/>
        </a:p>
        <a:p>
          <a:pPr marL="285750" lvl="1" indent="-285750" algn="l" defTabSz="1244600">
            <a:lnSpc>
              <a:spcPct val="90000"/>
            </a:lnSpc>
            <a:spcBef>
              <a:spcPct val="0"/>
            </a:spcBef>
            <a:spcAft>
              <a:spcPct val="15000"/>
            </a:spcAft>
            <a:buChar char="••"/>
          </a:pPr>
          <a:r>
            <a:rPr lang="en-US" sz="2800" kern="1200" dirty="0" smtClean="0"/>
            <a:t>Can request FCR</a:t>
          </a:r>
          <a:endParaRPr lang="en-US" sz="2800" kern="1200" dirty="0"/>
        </a:p>
      </dsp:txBody>
      <dsp:txXfrm>
        <a:off x="6509199" y="546275"/>
        <a:ext cx="4070261" cy="338306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D3A61A-71C5-4DC3-9038-4F9DEE416310}" type="datetimeFigureOut">
              <a:rPr lang="en-US" smtClean="0"/>
              <a:t>10/4/2017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E73900-D774-4263-9E62-7B04010704C6}" type="slidenum">
              <a:rPr lang="en-US" smtClean="0"/>
              <a:t>‹#›</a:t>
            </a:fld>
            <a:endParaRPr lang="en-US" dirty="0"/>
          </a:p>
        </p:txBody>
      </p:sp>
    </p:spTree>
    <p:extLst>
      <p:ext uri="{BB962C8B-B14F-4D97-AF65-F5344CB8AC3E}">
        <p14:creationId xmlns:p14="http://schemas.microsoft.com/office/powerpoint/2010/main" val="2479943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grants1.nih.gov/grants/olaw/references/phspol.htm#PublicHealthServicePolicyonHumaneCareandUseofLaboratory" TargetMode="External"/><Relationship Id="rId7" Type="http://schemas.openxmlformats.org/officeDocument/2006/relationships/hyperlink" Target="http://grants.nih.gov/grants/olaw/references/contop96.htm"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fass.org/docs/agguide3rd/Ag_Guide_3rd_ed.pdf" TargetMode="External"/><Relationship Id="rId5" Type="http://schemas.openxmlformats.org/officeDocument/2006/relationships/hyperlink" Target="http://grants.nih.gov/grants/olaw/Guide-for-the-Care-and-Use-of-Laboratory-Animals.pdf" TargetMode="External"/><Relationship Id="rId4" Type="http://schemas.openxmlformats.org/officeDocument/2006/relationships/hyperlink" Target="http://www.aphis.usda.gov/animal_welfare/downloads/Animal%20Care%20Blue%20Book%20-%202013%20-%20FINAL.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Welcome to this teaching tool on “Methods of Protocol Review: D</a:t>
            </a:r>
            <a:r>
              <a:rPr lang="en-US" dirty="0" smtClean="0"/>
              <a:t>MR</a:t>
            </a:r>
            <a:r>
              <a:rPr lang="en-US" sz="1200" b="0" i="0" u="none" strike="noStrike" cap="none" dirty="0" smtClean="0">
                <a:solidFill>
                  <a:schemeClr val="dk1"/>
                </a:solidFill>
                <a:latin typeface="+mn-lt"/>
                <a:ea typeface="Calibri"/>
                <a:cs typeface="Calibri"/>
                <a:sym typeface="Calibri"/>
              </a:rPr>
              <a:t>, </a:t>
            </a:r>
            <a:r>
              <a:rPr lang="en-US" dirty="0" smtClean="0"/>
              <a:t>F</a:t>
            </a:r>
            <a:r>
              <a:rPr lang="en-US" sz="1200" b="0" i="0" u="none" strike="noStrike" cap="none" dirty="0" smtClean="0">
                <a:solidFill>
                  <a:schemeClr val="dk1"/>
                </a:solidFill>
                <a:latin typeface="+mn-lt"/>
                <a:ea typeface="Calibri"/>
                <a:cs typeface="Calibri"/>
                <a:sym typeface="Calibri"/>
              </a:rPr>
              <a:t>CR, and Continuing Review”!</a:t>
            </a:r>
          </a:p>
          <a:p>
            <a:pPr marL="0" marR="0" lvl="0" indent="0" algn="l" rtl="0">
              <a:spcBef>
                <a:spcPts val="0"/>
              </a:spcBef>
              <a:buSzPct val="25000"/>
              <a:buNone/>
            </a:pPr>
            <a:endParaRPr lang="en-US" sz="1200" b="0" i="0" u="none" strike="noStrike" cap="none" dirty="0" smtClean="0">
              <a:solidFill>
                <a:schemeClr val="dk1"/>
              </a:solidFill>
              <a:latin typeface="+mn-lt"/>
              <a:ea typeface="Calibri"/>
              <a:cs typeface="Calibri"/>
              <a:sym typeface="Calibri"/>
            </a:endParaRP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This tool has been developed on education principles of active learning and backward design.</a:t>
            </a:r>
          </a:p>
          <a:p>
            <a:pPr marL="171450" marR="0" lvl="0" indent="-17145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Active learning is a process by which learners actively participate in the learning process (beyond just reading) through interaction with their peers about the material. </a:t>
            </a:r>
          </a:p>
          <a:p>
            <a:pPr marL="171450" marR="0" lvl="0" indent="-17145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Backward design is a technique that builds the training module based on learning goals and objectives of the learner. That is, </a:t>
            </a:r>
            <a:r>
              <a:rPr lang="en-US" sz="1200" b="0" i="0" u="sng" strike="noStrike" cap="none" dirty="0" smtClean="0">
                <a:solidFill>
                  <a:schemeClr val="dk1"/>
                </a:solidFill>
                <a:latin typeface="+mn-lt"/>
                <a:ea typeface="Calibri"/>
                <a:cs typeface="Calibri"/>
                <a:sym typeface="Calibri"/>
              </a:rPr>
              <a:t>what</a:t>
            </a:r>
            <a:r>
              <a:rPr lang="en-US" sz="1200" b="0" i="0" u="none" strike="noStrike" cap="none" dirty="0" smtClean="0">
                <a:solidFill>
                  <a:schemeClr val="dk1"/>
                </a:solidFill>
                <a:latin typeface="+mn-lt"/>
                <a:ea typeface="Calibri"/>
                <a:cs typeface="Calibri"/>
                <a:sym typeface="Calibri"/>
              </a:rPr>
              <a:t> the learner is expected to be able to do at the conclusion of the module determines </a:t>
            </a:r>
            <a:r>
              <a:rPr lang="en-US" sz="1200" b="0" i="0" u="sng" strike="noStrike" cap="none" dirty="0" smtClean="0">
                <a:solidFill>
                  <a:schemeClr val="dk1"/>
                </a:solidFill>
                <a:latin typeface="+mn-lt"/>
                <a:ea typeface="Calibri"/>
                <a:cs typeface="Calibri"/>
                <a:sym typeface="Calibri"/>
              </a:rPr>
              <a:t>what is taught and how</a:t>
            </a:r>
            <a:r>
              <a:rPr lang="en-US" sz="1200" b="0" i="0" u="none" strike="noStrike" cap="none" dirty="0" smtClean="0">
                <a:solidFill>
                  <a:schemeClr val="dk1"/>
                </a:solidFill>
                <a:latin typeface="+mn-lt"/>
                <a:ea typeface="Calibri"/>
                <a:cs typeface="Calibri"/>
                <a:sym typeface="Calibri"/>
              </a:rPr>
              <a:t>. </a:t>
            </a:r>
          </a:p>
          <a:p>
            <a:pPr marL="0" marR="0" lvl="0" indent="0" algn="l" rtl="0">
              <a:spcBef>
                <a:spcPts val="0"/>
              </a:spcBef>
              <a:buSzPct val="25000"/>
              <a:buNone/>
            </a:pPr>
            <a:endParaRPr lang="en-US" sz="1200" b="0" i="0" u="none" strike="noStrike" cap="none" dirty="0" smtClean="0">
              <a:solidFill>
                <a:schemeClr val="dk1"/>
              </a:solidFill>
              <a:latin typeface="+mn-lt"/>
              <a:ea typeface="Calibri"/>
              <a:cs typeface="Calibri"/>
              <a:sym typeface="Calibri"/>
            </a:endParaRPr>
          </a:p>
          <a:p>
            <a:pPr marL="0" marR="0" lvl="0" indent="0" algn="l" rtl="0">
              <a:spcBef>
                <a:spcPts val="0"/>
              </a:spcBef>
              <a:buSzPct val="25000"/>
              <a:buNone/>
            </a:pPr>
            <a:r>
              <a:rPr lang="en-US" sz="1200" b="1" i="0" u="none" strike="noStrike" cap="none" dirty="0" smtClean="0">
                <a:solidFill>
                  <a:schemeClr val="dk1"/>
                </a:solidFill>
                <a:latin typeface="+mn-lt"/>
                <a:ea typeface="Calibri"/>
                <a:cs typeface="Calibri"/>
                <a:sym typeface="Calibri"/>
              </a:rPr>
              <a:t>Organization of Slides</a:t>
            </a:r>
          </a:p>
          <a:p>
            <a:pPr marL="228600" marR="0" lvl="0" indent="-22860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Training goals and objectives are in the first slides.</a:t>
            </a:r>
          </a:p>
          <a:p>
            <a:pPr marL="228600" marR="0" lvl="0" indent="-22860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Thereafter, the slides present one objective at a time and the accompanying notes describe options for active learning exercises to both teach the material and assess learning. </a:t>
            </a:r>
          </a:p>
          <a:p>
            <a:pPr marL="228600" marR="0" lvl="0" indent="-22860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Hidden slides #13-15 show an example of one assessment option, a Venn Diagram. To use these slides in a presentation, unhide them.</a:t>
            </a:r>
          </a:p>
          <a:p>
            <a:pPr marL="228600" marR="0" lvl="0" indent="-22860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Hidden slides #18 show</a:t>
            </a:r>
            <a:r>
              <a:rPr lang="en-US" dirty="0" smtClean="0"/>
              <a:t>s</a:t>
            </a:r>
            <a:r>
              <a:rPr lang="en-US" sz="1200" b="0" i="0" u="none" strike="noStrike" cap="none" dirty="0" smtClean="0">
                <a:solidFill>
                  <a:schemeClr val="dk1"/>
                </a:solidFill>
                <a:latin typeface="+mn-lt"/>
                <a:ea typeface="Calibri"/>
                <a:cs typeface="Calibri"/>
                <a:sym typeface="Calibri"/>
              </a:rPr>
              <a:t> an example of one assessment option, an online poll. Again, unhide to use.</a:t>
            </a:r>
          </a:p>
          <a:p>
            <a:pPr marL="228600" marR="0" lvl="0" indent="-228600" algn="l" rtl="0">
              <a:spcBef>
                <a:spcPts val="0"/>
              </a:spcBef>
              <a:spcAft>
                <a:spcPts val="0"/>
              </a:spcAft>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The final slides offer an overall assessment tool for the module and a review of the objectives.</a:t>
            </a:r>
          </a:p>
          <a:p>
            <a:pPr marL="228600" marR="0" lvl="0" indent="-228600" algn="l" rtl="0">
              <a:lnSpc>
                <a:spcPct val="100000"/>
              </a:lnSpc>
              <a:spcBef>
                <a:spcPts val="0"/>
              </a:spcBef>
              <a:spcAft>
                <a:spcPts val="0"/>
              </a:spcAft>
              <a:buClr>
                <a:schemeClr val="dk1"/>
              </a:buClr>
              <a:buSzPct val="100000"/>
              <a:buFont typeface="Arial"/>
              <a:buNone/>
            </a:pPr>
            <a:endParaRPr lang="en-US" sz="1200" b="0" i="0" u="none" strike="noStrike" cap="none" dirty="0" smtClean="0">
              <a:solidFill>
                <a:schemeClr val="dk1"/>
              </a:solidFill>
              <a:latin typeface="+mn-lt"/>
              <a:ea typeface="Calibri"/>
              <a:cs typeface="Calibri"/>
              <a:sym typeface="Calibri"/>
            </a:endParaRPr>
          </a:p>
          <a:p>
            <a:pPr marL="0" marR="0" lvl="0" indent="0" algn="l" rtl="0">
              <a:lnSpc>
                <a:spcPct val="100000"/>
              </a:lnSpc>
              <a:spcBef>
                <a:spcPts val="0"/>
              </a:spcBef>
              <a:spcAft>
                <a:spcPts val="0"/>
              </a:spcAft>
              <a:buClr>
                <a:schemeClr val="dk1"/>
              </a:buClr>
              <a:buSzPct val="25000"/>
              <a:buFont typeface="Arial"/>
              <a:buNone/>
            </a:pPr>
            <a:r>
              <a:rPr lang="en-US" sz="1200" b="1" i="0" u="none" strike="noStrike" cap="none" dirty="0" smtClean="0">
                <a:solidFill>
                  <a:schemeClr val="dk1"/>
                </a:solidFill>
                <a:latin typeface="+mn-lt"/>
                <a:ea typeface="Calibri"/>
                <a:cs typeface="Calibri"/>
                <a:sym typeface="Calibri"/>
              </a:rPr>
              <a:t>How to Use This Module</a:t>
            </a:r>
          </a:p>
          <a:p>
            <a:pPr marL="228600" marR="0" lvl="0" indent="-22860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This module can be adapted to any audience, training venue, and time available for training. </a:t>
            </a:r>
          </a:p>
          <a:p>
            <a:pPr marL="228600" marR="0" lvl="0" indent="-22860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Active learning exercises are offered for formative and summative assessments.</a:t>
            </a:r>
          </a:p>
          <a:p>
            <a:pPr marL="685800" marR="0" lvl="1" indent="-22860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The </a:t>
            </a:r>
            <a:r>
              <a:rPr lang="en-US" sz="1200" b="0" i="0" u="sng" strike="noStrike" cap="none" dirty="0" smtClean="0">
                <a:solidFill>
                  <a:schemeClr val="dk1"/>
                </a:solidFill>
                <a:latin typeface="+mn-lt"/>
                <a:ea typeface="Calibri"/>
                <a:cs typeface="Calibri"/>
                <a:sym typeface="Calibri"/>
              </a:rPr>
              <a:t>formative assessments</a:t>
            </a:r>
            <a:r>
              <a:rPr lang="en-US" sz="1200" b="0" i="0" u="none" strike="noStrike" cap="none" dirty="0" smtClean="0">
                <a:solidFill>
                  <a:schemeClr val="dk1"/>
                </a:solidFill>
                <a:latin typeface="+mn-lt"/>
                <a:ea typeface="Calibri"/>
                <a:cs typeface="Calibri"/>
                <a:sym typeface="Calibri"/>
              </a:rPr>
              <a:t> are used as exercises to stimulate learner engagement through activities such as games, exercises, discussions, etc. </a:t>
            </a:r>
          </a:p>
          <a:p>
            <a:pPr marL="685800" marR="0" lvl="1" indent="-22860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At the end of a module, the trainer applies the </a:t>
            </a:r>
            <a:r>
              <a:rPr lang="en-US" sz="1200" b="0" i="0" u="sng" strike="noStrike" cap="none" dirty="0" smtClean="0">
                <a:solidFill>
                  <a:schemeClr val="dk1"/>
                </a:solidFill>
                <a:latin typeface="+mn-lt"/>
                <a:ea typeface="Calibri"/>
                <a:cs typeface="Calibri"/>
                <a:sym typeface="Calibri"/>
              </a:rPr>
              <a:t>summative assessments</a:t>
            </a:r>
            <a:r>
              <a:rPr lang="en-US" sz="1200" b="0" i="0" u="none" strike="noStrike" cap="none" dirty="0" smtClean="0">
                <a:solidFill>
                  <a:schemeClr val="dk1"/>
                </a:solidFill>
                <a:latin typeface="+mn-lt"/>
                <a:ea typeface="Calibri"/>
                <a:cs typeface="Calibri"/>
                <a:sym typeface="Calibri"/>
              </a:rPr>
              <a:t> to gauge and reinforce learning. </a:t>
            </a:r>
          </a:p>
          <a:p>
            <a:pPr marL="228600" marR="0" lvl="0" indent="-22860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You as the trainer have the freedom to use and modify any of these exercises to fit a particular situation and training need.</a:t>
            </a:r>
          </a:p>
          <a:p>
            <a:pPr marL="228600" marR="0" lvl="0" indent="-228600" algn="l" rtl="0">
              <a:spcBef>
                <a:spcPts val="0"/>
              </a:spcBef>
              <a:buClr>
                <a:schemeClr val="dk1"/>
              </a:buClr>
              <a:buSzPct val="100000"/>
              <a:buFont typeface="Arial"/>
              <a:buChar char="•"/>
            </a:pPr>
            <a:r>
              <a:rPr lang="en-US" sz="1200" b="0" i="0" u="none" strike="noStrike" cap="none" dirty="0" smtClean="0">
                <a:solidFill>
                  <a:schemeClr val="dk1"/>
                </a:solidFill>
                <a:latin typeface="+mn-lt"/>
                <a:ea typeface="Calibri"/>
                <a:cs typeface="Calibri"/>
                <a:sym typeface="Calibri"/>
              </a:rPr>
              <a:t>Apply your creativity to come up with new exercises!</a:t>
            </a:r>
            <a:endParaRPr lang="en-US" sz="1200" b="0" i="0" u="none" strike="noStrike" cap="none" dirty="0">
              <a:solidFill>
                <a:schemeClr val="dk1"/>
              </a:solidFill>
              <a:latin typeface="+mn-lt"/>
              <a:ea typeface="Calibri"/>
              <a:cs typeface="Calibri"/>
              <a:sym typeface="Calibri"/>
            </a:endParaRPr>
          </a:p>
        </p:txBody>
      </p:sp>
      <p:sp>
        <p:nvSpPr>
          <p:cNvPr id="4" name="Slide Number Placeholder 3"/>
          <p:cNvSpPr>
            <a:spLocks noGrp="1"/>
          </p:cNvSpPr>
          <p:nvPr>
            <p:ph type="sldNum" sz="quarter" idx="10"/>
          </p:nvPr>
        </p:nvSpPr>
        <p:spPr/>
        <p:txBody>
          <a:bodyPr/>
          <a:lstStyle/>
          <a:p>
            <a:fld id="{34E73900-D774-4263-9E62-7B04010704C6}" type="slidenum">
              <a:rPr lang="en-US" smtClean="0"/>
              <a:t>1</a:t>
            </a:fld>
            <a:endParaRPr lang="en-US" dirty="0"/>
          </a:p>
        </p:txBody>
      </p:sp>
    </p:spTree>
    <p:extLst>
      <p:ext uri="{BB962C8B-B14F-4D97-AF65-F5344CB8AC3E}">
        <p14:creationId xmlns:p14="http://schemas.microsoft.com/office/powerpoint/2010/main" val="9659595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cap="none" dirty="0" smtClean="0">
                <a:solidFill>
                  <a:schemeClr val="dk1"/>
                </a:solidFill>
                <a:latin typeface="+mn-lt"/>
                <a:ea typeface="Calibri"/>
                <a:cs typeface="Calibri"/>
                <a:sym typeface="Calibri"/>
              </a:rPr>
              <a:t>This slide plus the next 2 slides illustrate an example of how to conduct the activity of a Venn diagram to compare and contrast FCR and DMR. These slides are hidden in the presentation. Unhide to display these slides.</a:t>
            </a:r>
          </a:p>
          <a:p>
            <a:endParaRPr lang="en-US" dirty="0"/>
          </a:p>
        </p:txBody>
      </p:sp>
      <p:sp>
        <p:nvSpPr>
          <p:cNvPr id="4" name="Slide Number Placeholder 3"/>
          <p:cNvSpPr>
            <a:spLocks noGrp="1"/>
          </p:cNvSpPr>
          <p:nvPr>
            <p:ph type="sldNum" sz="quarter" idx="10"/>
          </p:nvPr>
        </p:nvSpPr>
        <p:spPr/>
        <p:txBody>
          <a:bodyPr/>
          <a:lstStyle/>
          <a:p>
            <a:fld id="{34E73900-D774-4263-9E62-7B04010704C6}" type="slidenum">
              <a:rPr lang="en-US" smtClean="0"/>
              <a:t>13</a:t>
            </a:fld>
            <a:endParaRPr lang="en-US" dirty="0"/>
          </a:p>
        </p:txBody>
      </p:sp>
    </p:spTree>
    <p:extLst>
      <p:ext uri="{BB962C8B-B14F-4D97-AF65-F5344CB8AC3E}">
        <p14:creationId xmlns:p14="http://schemas.microsoft.com/office/powerpoint/2010/main" val="3418413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73900-D774-4263-9E62-7B04010704C6}" type="slidenum">
              <a:rPr lang="en-US" smtClean="0"/>
              <a:t>15</a:t>
            </a:fld>
            <a:endParaRPr lang="en-US" dirty="0"/>
          </a:p>
        </p:txBody>
      </p:sp>
    </p:spTree>
    <p:extLst>
      <p:ext uri="{BB962C8B-B14F-4D97-AF65-F5344CB8AC3E}">
        <p14:creationId xmlns:p14="http://schemas.microsoft.com/office/powerpoint/2010/main" val="3489449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Bef>
                <a:spcPts val="0"/>
              </a:spcBef>
              <a:buNone/>
            </a:pPr>
            <a:r>
              <a:rPr lang="en-US" dirty="0" smtClean="0"/>
              <a:t>SUMMATIVE ASSESSMENT</a:t>
            </a:r>
          </a:p>
          <a:p>
            <a:pPr lvl="0">
              <a:spcBef>
                <a:spcPts val="0"/>
              </a:spcBef>
              <a:buNone/>
            </a:pPr>
            <a:endParaRPr lang="en-US" dirty="0" smtClean="0"/>
          </a:p>
          <a:p>
            <a:pPr lvl="0">
              <a:spcBef>
                <a:spcPts val="0"/>
              </a:spcBef>
              <a:buClr>
                <a:schemeClr val="dk1"/>
              </a:buClr>
              <a:buSzPct val="91666"/>
              <a:buFont typeface="Arial"/>
              <a:buNone/>
            </a:pPr>
            <a:r>
              <a:rPr lang="en-US" dirty="0" smtClean="0"/>
              <a:t>GROUP WORK: DECISION TREE OR CONCEPT MAP</a:t>
            </a:r>
          </a:p>
          <a:p>
            <a:pPr lvl="0">
              <a:spcBef>
                <a:spcPts val="0"/>
              </a:spcBef>
              <a:buClr>
                <a:schemeClr val="dk1"/>
              </a:buClr>
              <a:buSzPct val="91666"/>
              <a:buFont typeface="Arial"/>
              <a:buNone/>
            </a:pPr>
            <a:r>
              <a:rPr lang="en-US" dirty="0" smtClean="0"/>
              <a:t>As a group, create a concept map for the DMR and FCR processes.  </a:t>
            </a:r>
          </a:p>
          <a:p>
            <a:pPr lvl="0">
              <a:spcBef>
                <a:spcPts val="0"/>
              </a:spcBef>
              <a:buNone/>
            </a:pPr>
            <a:endParaRPr lang="en-US" dirty="0" smtClean="0"/>
          </a:p>
          <a:p>
            <a:pPr lvl="0">
              <a:spcBef>
                <a:spcPts val="0"/>
              </a:spcBef>
              <a:buNone/>
            </a:pPr>
            <a:r>
              <a:rPr lang="en-US" dirty="0" smtClean="0"/>
              <a:t>Alternatively, as a group, choose from a stack of index cards or items on bubbles/shapes and place them onto a decision tree or concept map so that DMR and FCR processes are correct. If a decision tree, apply in the correct sequence.</a:t>
            </a:r>
          </a:p>
          <a:p>
            <a:endParaRPr lang="en-US" dirty="0"/>
          </a:p>
        </p:txBody>
      </p:sp>
      <p:sp>
        <p:nvSpPr>
          <p:cNvPr id="4" name="Slide Number Placeholder 3"/>
          <p:cNvSpPr>
            <a:spLocks noGrp="1"/>
          </p:cNvSpPr>
          <p:nvPr>
            <p:ph type="sldNum" sz="quarter" idx="10"/>
          </p:nvPr>
        </p:nvSpPr>
        <p:spPr/>
        <p:txBody>
          <a:bodyPr/>
          <a:lstStyle/>
          <a:p>
            <a:fld id="{34E73900-D774-4263-9E62-7B04010704C6}" type="slidenum">
              <a:rPr lang="en-US" smtClean="0"/>
              <a:t>16</a:t>
            </a:fld>
            <a:endParaRPr lang="en-US" dirty="0"/>
          </a:p>
        </p:txBody>
      </p:sp>
    </p:spTree>
    <p:extLst>
      <p:ext uri="{BB962C8B-B14F-4D97-AF65-F5344CB8AC3E}">
        <p14:creationId xmlns:p14="http://schemas.microsoft.com/office/powerpoint/2010/main" val="3925626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cap="none" dirty="0" smtClean="0">
                <a:solidFill>
                  <a:schemeClr val="dk1"/>
                </a:solidFill>
                <a:latin typeface="+mn-lt"/>
                <a:ea typeface="Calibri"/>
                <a:cs typeface="Calibri"/>
                <a:sym typeface="Calibri"/>
              </a:rPr>
              <a:t>This slide plus the next 2 slides illustrate conducting a poll using the technology of Smart Phones and online polling. Other polling devices may be substituted.</a:t>
            </a:r>
          </a:p>
        </p:txBody>
      </p:sp>
      <p:sp>
        <p:nvSpPr>
          <p:cNvPr id="4" name="Slide Number Placeholder 3"/>
          <p:cNvSpPr>
            <a:spLocks noGrp="1"/>
          </p:cNvSpPr>
          <p:nvPr>
            <p:ph type="sldNum" sz="quarter" idx="10"/>
          </p:nvPr>
        </p:nvSpPr>
        <p:spPr/>
        <p:txBody>
          <a:bodyPr/>
          <a:lstStyle/>
          <a:p>
            <a:fld id="{34E73900-D774-4263-9E62-7B04010704C6}" type="slidenum">
              <a:rPr lang="en-US" smtClean="0"/>
              <a:t>17</a:t>
            </a:fld>
            <a:endParaRPr lang="en-US" dirty="0"/>
          </a:p>
        </p:txBody>
      </p:sp>
    </p:spTree>
    <p:extLst>
      <p:ext uri="{BB962C8B-B14F-4D97-AF65-F5344CB8AC3E}">
        <p14:creationId xmlns:p14="http://schemas.microsoft.com/office/powerpoint/2010/main" val="4092667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SUMMATIVE ASSESSMENT</a:t>
            </a:r>
          </a:p>
          <a:p>
            <a:pPr marL="0" marR="0" lvl="0" indent="0" algn="l" rtl="0">
              <a:spcBef>
                <a:spcPts val="0"/>
              </a:spcBef>
              <a:buSzPct val="25000"/>
              <a:buNone/>
            </a:pPr>
            <a:endParaRPr lang="en-US" dirty="0" smtClean="0"/>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DECISION TREE </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Scenario: An amendment to a protocol comes into the IACUC office, and it requests increasing the number pigs for a study. Using the tools of the AWA and PHS Policy guidelines, make a decision tree that can be used by IACUC members to determine if this amendment can be considered using DMR. </a:t>
            </a:r>
            <a:endParaRPr lang="en-US" sz="1200" b="0" i="0" u="none" strike="noStrike" cap="none" dirty="0">
              <a:solidFill>
                <a:schemeClr val="dk1"/>
              </a:solidFill>
              <a:latin typeface="+mn-lt"/>
              <a:ea typeface="Calibri"/>
              <a:cs typeface="Calibri"/>
              <a:sym typeface="Calibri"/>
            </a:endParaRPr>
          </a:p>
        </p:txBody>
      </p:sp>
      <p:sp>
        <p:nvSpPr>
          <p:cNvPr id="4" name="Slide Number Placeholder 3"/>
          <p:cNvSpPr>
            <a:spLocks noGrp="1"/>
          </p:cNvSpPr>
          <p:nvPr>
            <p:ph type="sldNum" sz="quarter" idx="10"/>
          </p:nvPr>
        </p:nvSpPr>
        <p:spPr/>
        <p:txBody>
          <a:bodyPr/>
          <a:lstStyle/>
          <a:p>
            <a:fld id="{34E73900-D774-4263-9E62-7B04010704C6}" type="slidenum">
              <a:rPr lang="en-US" smtClean="0"/>
              <a:t>19</a:t>
            </a:fld>
            <a:endParaRPr lang="en-US" dirty="0"/>
          </a:p>
        </p:txBody>
      </p:sp>
    </p:spTree>
    <p:extLst>
      <p:ext uri="{BB962C8B-B14F-4D97-AF65-F5344CB8AC3E}">
        <p14:creationId xmlns:p14="http://schemas.microsoft.com/office/powerpoint/2010/main" val="941361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73900-D774-4263-9E62-7B04010704C6}" type="slidenum">
              <a:rPr lang="en-US" smtClean="0"/>
              <a:t>20</a:t>
            </a:fld>
            <a:endParaRPr lang="en-US" dirty="0"/>
          </a:p>
        </p:txBody>
      </p:sp>
    </p:spTree>
    <p:extLst>
      <p:ext uri="{BB962C8B-B14F-4D97-AF65-F5344CB8AC3E}">
        <p14:creationId xmlns:p14="http://schemas.microsoft.com/office/powerpoint/2010/main" val="1922921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spcBef>
                <a:spcPts val="0"/>
              </a:spcBef>
              <a:spcAft>
                <a:spcPts val="0"/>
              </a:spcAft>
              <a:buSzPct val="25000"/>
              <a:buNone/>
            </a:pPr>
            <a:r>
              <a:rPr lang="en-US" b="0" i="0" u="none" strike="noStrike" cap="none" dirty="0" smtClean="0">
                <a:solidFill>
                  <a:schemeClr val="dk1"/>
                </a:solidFill>
                <a:latin typeface="+mn-lt"/>
                <a:ea typeface="Calibri"/>
                <a:cs typeface="Calibri"/>
                <a:sym typeface="Calibri"/>
              </a:rPr>
              <a:t>FORMATIVE ASSESSMENT</a:t>
            </a:r>
          </a:p>
          <a:p>
            <a:pPr marL="0" marR="0" lvl="0" indent="0" algn="l" rtl="0">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GROUP WORK:</a:t>
            </a:r>
          </a:p>
          <a:p>
            <a:pPr marL="457200" marR="0" lvl="1" indent="0" algn="l" rtl="0">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List facts about FCR/DMR.</a:t>
            </a:r>
          </a:p>
          <a:p>
            <a:pPr marL="457200" marR="0" lvl="1" indent="0" algn="l" rtl="0">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Match Characteristics with FCR/DMR/Both.</a:t>
            </a:r>
          </a:p>
          <a:p>
            <a:pPr marL="457200" marR="0" lvl="1" indent="0" algn="l" rtl="0">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Brainstorm the misperceptions about DMR.</a:t>
            </a:r>
          </a:p>
          <a:p>
            <a:pPr marL="457200" marR="0" lvl="1" indent="0" algn="l" rtl="0">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Poll on FCR/DMR facts.</a:t>
            </a:r>
          </a:p>
          <a:p>
            <a:pPr marL="457200" marR="0" lvl="1" indent="0" algn="l" rtl="0">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Defend Statements about FCR/DMR.</a:t>
            </a:r>
          </a:p>
          <a:p>
            <a:pPr marL="0" marR="0" lvl="0" indent="0" algn="l" rtl="0">
              <a:spcBef>
                <a:spcPts val="600"/>
              </a:spcBef>
              <a:spcAft>
                <a:spcPts val="0"/>
              </a:spcAft>
              <a:buSzPct val="25000"/>
              <a:buNone/>
            </a:pPr>
            <a:endParaRPr lang="en-US" b="0" i="0" u="none" strike="noStrike" cap="none" dirty="0" smtClean="0">
              <a:solidFill>
                <a:schemeClr val="dk1"/>
              </a:solidFill>
              <a:latin typeface="+mn-lt"/>
              <a:ea typeface="Calibri"/>
              <a:cs typeface="Calibri"/>
              <a:sym typeface="Calibri"/>
            </a:endParaRPr>
          </a:p>
          <a:p>
            <a:pPr marL="0" marR="0" lvl="0" indent="0" algn="l" rtl="0">
              <a:lnSpc>
                <a:spcPct val="100000"/>
              </a:lnSpc>
              <a:spcBef>
                <a:spcPts val="600"/>
              </a:spcBef>
              <a:spcAft>
                <a:spcPts val="0"/>
              </a:spcAft>
              <a:buClr>
                <a:schemeClr val="dk1"/>
              </a:buClr>
              <a:buSzPct val="25000"/>
              <a:buFont typeface="Calibri"/>
              <a:buNone/>
            </a:pPr>
            <a:r>
              <a:rPr lang="en-US" b="0" i="0" u="none" strike="noStrike" cap="none" dirty="0" smtClean="0">
                <a:solidFill>
                  <a:schemeClr val="dk1"/>
                </a:solidFill>
                <a:latin typeface="+mn-lt"/>
                <a:ea typeface="Calibri"/>
                <a:cs typeface="Calibri"/>
                <a:sym typeface="Calibri"/>
              </a:rPr>
              <a:t>FORMATIVE ASSESSMENT</a:t>
            </a:r>
          </a:p>
          <a:p>
            <a:pPr marL="0" marR="0" lvl="0" indent="0" algn="l" rtl="0">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Case Scenario with Polling</a:t>
            </a:r>
          </a:p>
          <a:p>
            <a:pPr marL="0" marR="0" lvl="0" indent="0" algn="l" rtl="0">
              <a:spcBef>
                <a:spcPts val="600"/>
              </a:spcBef>
              <a:spcAft>
                <a:spcPts val="0"/>
              </a:spcAft>
              <a:buSzPct val="25000"/>
              <a:buNone/>
            </a:pPr>
            <a:endParaRPr lang="en-US" b="0" i="0" u="none" strike="noStrike" cap="none" dirty="0" smtClean="0">
              <a:solidFill>
                <a:schemeClr val="dk1"/>
              </a:solidFill>
              <a:latin typeface="+mn-lt"/>
              <a:ea typeface="Calibri"/>
              <a:cs typeface="Calibri"/>
              <a:sym typeface="Calibri"/>
            </a:endParaRPr>
          </a:p>
          <a:p>
            <a:pPr marL="0" marR="0" lvl="0" indent="0" algn="l" rtl="0">
              <a:spcBef>
                <a:spcPts val="600"/>
              </a:spcBef>
              <a:spcAft>
                <a:spcPts val="0"/>
              </a:spcAft>
              <a:buSzPct val="25000"/>
              <a:buNone/>
            </a:pPr>
            <a:endParaRPr lang="en-US" b="0" i="0" u="none" strike="noStrike" cap="none" dirty="0" smtClean="0">
              <a:solidFill>
                <a:schemeClr val="dk1"/>
              </a:solidFill>
              <a:latin typeface="+mn-lt"/>
              <a:ea typeface="Calibri"/>
              <a:cs typeface="Calibri"/>
              <a:sym typeface="Calibri"/>
            </a:endParaRPr>
          </a:p>
          <a:p>
            <a:pPr marL="0" marR="0" lvl="0" indent="0" algn="l" rtl="0">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SUMMATIVE ASSESSMENT</a:t>
            </a:r>
          </a:p>
          <a:p>
            <a:pPr marL="0" marR="0" lvl="0" indent="0" algn="l" rtl="0">
              <a:spcBef>
                <a:spcPts val="600"/>
              </a:spcBef>
              <a:spcAft>
                <a:spcPts val="0"/>
              </a:spcAft>
              <a:buSzPct val="25000"/>
              <a:buNone/>
            </a:pPr>
            <a:r>
              <a:rPr lang="en-US" b="0" i="0" u="none" strike="noStrike" cap="none" dirty="0" smtClean="0">
                <a:solidFill>
                  <a:srgbClr val="C9C9C9"/>
                </a:solidFill>
                <a:latin typeface="+mn-lt"/>
                <a:ea typeface="Calibri"/>
                <a:cs typeface="Calibri"/>
                <a:sym typeface="Calibri"/>
              </a:rPr>
              <a:t>VENN DIAGRAM: Draw a Venn Diagram of FCR and DMR</a:t>
            </a:r>
          </a:p>
          <a:p>
            <a:endParaRPr lang="en-US" dirty="0"/>
          </a:p>
        </p:txBody>
      </p:sp>
      <p:sp>
        <p:nvSpPr>
          <p:cNvPr id="4" name="Slide Number Placeholder 3"/>
          <p:cNvSpPr>
            <a:spLocks noGrp="1"/>
          </p:cNvSpPr>
          <p:nvPr>
            <p:ph type="sldNum" sz="quarter" idx="10"/>
          </p:nvPr>
        </p:nvSpPr>
        <p:spPr/>
        <p:txBody>
          <a:bodyPr/>
          <a:lstStyle/>
          <a:p>
            <a:fld id="{34E73900-D774-4263-9E62-7B04010704C6}" type="slidenum">
              <a:rPr lang="en-US" smtClean="0"/>
              <a:t>5</a:t>
            </a:fld>
            <a:endParaRPr lang="en-US" dirty="0"/>
          </a:p>
        </p:txBody>
      </p:sp>
    </p:spTree>
    <p:extLst>
      <p:ext uri="{BB962C8B-B14F-4D97-AF65-F5344CB8AC3E}">
        <p14:creationId xmlns:p14="http://schemas.microsoft.com/office/powerpoint/2010/main" val="1373407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Bef>
                <a:spcPts val="0"/>
              </a:spcBef>
              <a:buClr>
                <a:srgbClr val="000000"/>
              </a:buClr>
              <a:buSzPct val="91666"/>
              <a:buNone/>
            </a:pPr>
            <a:r>
              <a:rPr lang="en-US" dirty="0" smtClean="0"/>
              <a:t>FORMATIVE ASSESSMENT</a:t>
            </a:r>
          </a:p>
          <a:p>
            <a:pPr lvl="0" rtl="0">
              <a:spcBef>
                <a:spcPts val="0"/>
              </a:spcBef>
              <a:buClr>
                <a:srgbClr val="000000"/>
              </a:buClr>
              <a:buSzPct val="91666"/>
              <a:buNone/>
            </a:pPr>
            <a:endParaRPr lang="en-US" dirty="0" smtClean="0"/>
          </a:p>
          <a:p>
            <a:pPr lvl="0">
              <a:spcBef>
                <a:spcPts val="0"/>
              </a:spcBef>
              <a:buClr>
                <a:srgbClr val="000000"/>
              </a:buClr>
              <a:buSzPct val="91666"/>
              <a:buNone/>
            </a:pPr>
            <a:r>
              <a:rPr lang="en-US" dirty="0" smtClean="0"/>
              <a:t>JIGSAW: </a:t>
            </a:r>
          </a:p>
          <a:p>
            <a:pPr lvl="0">
              <a:spcBef>
                <a:spcPts val="0"/>
              </a:spcBef>
              <a:buClr>
                <a:srgbClr val="000000"/>
              </a:buClr>
              <a:buSzPct val="91666"/>
              <a:buNone/>
            </a:pPr>
            <a:r>
              <a:rPr lang="en-US" dirty="0" smtClean="0"/>
              <a:t>Divide audience into groups of 3-5 people.  Label each person A, B, C, D, etc.  Give them 15 minutes to work on justifying/explaining the use of FCR vs DMR.  After 15 minutes, have all of the A’s, B’s, C’s etc. get together and teach one another, discuss, what they learned or decided in their original group.</a:t>
            </a:r>
          </a:p>
          <a:p>
            <a:pPr lvl="0" rtl="0">
              <a:spcBef>
                <a:spcPts val="0"/>
              </a:spcBef>
              <a:buClr>
                <a:srgbClr val="000000"/>
              </a:buClr>
              <a:buSzPct val="91666"/>
              <a:buNone/>
            </a:pPr>
            <a:endParaRPr lang="en-US" dirty="0" smtClean="0"/>
          </a:p>
          <a:p>
            <a:pPr lvl="0" rtl="0">
              <a:spcBef>
                <a:spcPts val="0"/>
              </a:spcBef>
              <a:buClr>
                <a:srgbClr val="000000"/>
              </a:buClr>
              <a:buSzPct val="91666"/>
              <a:buNone/>
            </a:pPr>
            <a:endParaRPr lang="en-US" dirty="0" smtClean="0"/>
          </a:p>
          <a:p>
            <a:pPr lvl="0">
              <a:spcBef>
                <a:spcPts val="0"/>
              </a:spcBef>
              <a:buClr>
                <a:srgbClr val="000000"/>
              </a:buClr>
              <a:buSzPct val="91666"/>
              <a:buNone/>
            </a:pPr>
            <a:r>
              <a:rPr lang="en-US" dirty="0" smtClean="0"/>
              <a:t>SUMMATIVE ASSESSMENT</a:t>
            </a:r>
          </a:p>
          <a:p>
            <a:pPr lvl="0" rtl="0">
              <a:spcBef>
                <a:spcPts val="0"/>
              </a:spcBef>
              <a:buClr>
                <a:srgbClr val="000000"/>
              </a:buClr>
              <a:buSzPct val="91666"/>
              <a:buNone/>
            </a:pPr>
            <a:endParaRPr lang="en-US" dirty="0" smtClean="0"/>
          </a:p>
          <a:p>
            <a:pPr lvl="0" rtl="0">
              <a:spcBef>
                <a:spcPts val="0"/>
              </a:spcBef>
              <a:buClr>
                <a:srgbClr val="000000"/>
              </a:buClr>
              <a:buSzPct val="91666"/>
              <a:buNone/>
            </a:pPr>
            <a:r>
              <a:rPr lang="en-US" dirty="0" smtClean="0"/>
              <a:t>DISCUSSION:</a:t>
            </a:r>
          </a:p>
          <a:p>
            <a:pPr lvl="0" rtl="0">
              <a:spcBef>
                <a:spcPts val="0"/>
              </a:spcBef>
              <a:buClr>
                <a:srgbClr val="000000"/>
              </a:buClr>
              <a:buSzPct val="91666"/>
              <a:buNone/>
            </a:pPr>
            <a:r>
              <a:rPr lang="en-US" dirty="0" smtClean="0"/>
              <a:t>Which of the following factors might trigger a full committee review vs DMR:</a:t>
            </a:r>
          </a:p>
          <a:p>
            <a:pPr marL="171450" lvl="0" indent="-171450" rtl="0">
              <a:spcBef>
                <a:spcPts val="0"/>
              </a:spcBef>
              <a:buClr>
                <a:schemeClr val="dk1"/>
              </a:buClr>
              <a:buSzPct val="100000"/>
              <a:buFont typeface="Arial"/>
              <a:buChar char="•"/>
            </a:pPr>
            <a:r>
              <a:rPr lang="en-US" dirty="0" smtClean="0"/>
              <a:t>Incomplete description of procedures – YES</a:t>
            </a:r>
          </a:p>
          <a:p>
            <a:pPr marL="171450" lvl="0" indent="-171450" rtl="0">
              <a:spcBef>
                <a:spcPts val="0"/>
              </a:spcBef>
              <a:buClr>
                <a:schemeClr val="dk1"/>
              </a:buClr>
              <a:buSzPct val="100000"/>
              <a:buFont typeface="Arial"/>
              <a:buChar char="•"/>
            </a:pPr>
            <a:r>
              <a:rPr lang="en-US" dirty="0" smtClean="0"/>
              <a:t>A study involving anesthesia and surgery – YES</a:t>
            </a:r>
          </a:p>
          <a:p>
            <a:pPr marL="171450" lvl="0" indent="-171450" rtl="0">
              <a:spcBef>
                <a:spcPts val="0"/>
              </a:spcBef>
              <a:buClr>
                <a:schemeClr val="dk1"/>
              </a:buClr>
              <a:buSzPct val="100000"/>
              <a:buFont typeface="Arial"/>
              <a:buChar char="•"/>
            </a:pPr>
            <a:r>
              <a:rPr lang="en-US" dirty="0" smtClean="0"/>
              <a:t>A study involving recombinant DNA that is exempt from the Recombinant DNA Guidelines – NO</a:t>
            </a:r>
          </a:p>
          <a:p>
            <a:pPr marL="171450" lvl="0" indent="-171450" rtl="0">
              <a:spcBef>
                <a:spcPts val="0"/>
              </a:spcBef>
              <a:buClr>
                <a:schemeClr val="dk1"/>
              </a:buClr>
              <a:buSzPct val="100000"/>
              <a:buFont typeface="Arial"/>
              <a:buChar char="•"/>
            </a:pPr>
            <a:r>
              <a:rPr lang="en-US" dirty="0" smtClean="0"/>
              <a:t>A field study involving insect capture – NO</a:t>
            </a:r>
          </a:p>
          <a:p>
            <a:pPr lvl="0" rtl="0">
              <a:spcBef>
                <a:spcPts val="0"/>
              </a:spcBef>
              <a:buClr>
                <a:srgbClr val="000000"/>
              </a:buClr>
              <a:buSzPct val="91666"/>
              <a:buNone/>
            </a:pPr>
            <a:r>
              <a:rPr lang="en-US" dirty="0" smtClean="0"/>
              <a:t> </a:t>
            </a:r>
          </a:p>
          <a:p>
            <a:pPr lvl="0" rtl="0">
              <a:spcBef>
                <a:spcPts val="0"/>
              </a:spcBef>
              <a:buClr>
                <a:srgbClr val="000000"/>
              </a:buClr>
              <a:buSzPct val="91666"/>
              <a:buNone/>
            </a:pPr>
            <a:r>
              <a:rPr lang="en-US" dirty="0" smtClean="0"/>
              <a:t>Explain the benefits of DMR in contrast to FCR?</a:t>
            </a:r>
          </a:p>
          <a:p>
            <a:pPr marL="171450" lvl="0" indent="-171450" rtl="0">
              <a:spcBef>
                <a:spcPts val="0"/>
              </a:spcBef>
              <a:buClr>
                <a:schemeClr val="dk1"/>
              </a:buClr>
              <a:buSzPct val="100000"/>
              <a:buFont typeface="Arial"/>
              <a:buChar char="•"/>
            </a:pPr>
            <a:r>
              <a:rPr lang="en-US" dirty="0" smtClean="0"/>
              <a:t>Shorter turn-around time to approval (for both initial review and </a:t>
            </a:r>
            <a:r>
              <a:rPr lang="en-US" u="sng" dirty="0" smtClean="0"/>
              <a:t>M</a:t>
            </a:r>
            <a:r>
              <a:rPr lang="en-US" dirty="0" smtClean="0"/>
              <a:t>odifications </a:t>
            </a:r>
            <a:r>
              <a:rPr lang="en-US" u="sng" dirty="0" smtClean="0"/>
              <a:t>R</a:t>
            </a:r>
            <a:r>
              <a:rPr lang="en-US" dirty="0" smtClean="0"/>
              <a:t>equired to </a:t>
            </a:r>
            <a:r>
              <a:rPr lang="en-US" u="sng" dirty="0" smtClean="0"/>
              <a:t>S</a:t>
            </a:r>
            <a:r>
              <a:rPr lang="en-US" dirty="0" smtClean="0"/>
              <a:t>ecure </a:t>
            </a:r>
            <a:r>
              <a:rPr lang="en-US" u="sng" dirty="0" smtClean="0"/>
              <a:t>A</a:t>
            </a:r>
            <a:r>
              <a:rPr lang="en-US" dirty="0" smtClean="0"/>
              <a:t>pproval, MRSA)</a:t>
            </a:r>
          </a:p>
          <a:p>
            <a:pPr marL="171450" lvl="0" indent="-171450" rtl="0">
              <a:spcBef>
                <a:spcPts val="0"/>
              </a:spcBef>
              <a:buClr>
                <a:schemeClr val="dk1"/>
              </a:buClr>
              <a:buSzPct val="100000"/>
              <a:buFont typeface="Arial"/>
              <a:buChar char="•"/>
            </a:pPr>
            <a:r>
              <a:rPr lang="en-US" dirty="0" smtClean="0"/>
              <a:t>More efficient use of committee time and expertise</a:t>
            </a:r>
          </a:p>
          <a:p>
            <a:pPr lvl="0" rtl="0">
              <a:spcBef>
                <a:spcPts val="0"/>
              </a:spcBef>
              <a:buClr>
                <a:srgbClr val="000000"/>
              </a:buClr>
              <a:buSzPct val="91666"/>
              <a:buNone/>
            </a:pPr>
            <a:r>
              <a:rPr lang="en-US" dirty="0" smtClean="0"/>
              <a:t> </a:t>
            </a:r>
          </a:p>
          <a:p>
            <a:pPr lvl="0" rtl="0">
              <a:spcBef>
                <a:spcPts val="0"/>
              </a:spcBef>
              <a:buClr>
                <a:srgbClr val="000000"/>
              </a:buClr>
              <a:buSzPct val="91666"/>
              <a:buNone/>
            </a:pPr>
            <a:r>
              <a:rPr lang="en-US" dirty="0" smtClean="0"/>
              <a:t>Explain the risks of DMR in contrast to FCR?</a:t>
            </a:r>
          </a:p>
          <a:p>
            <a:pPr marL="171450" lvl="0" indent="-171450" rtl="0">
              <a:spcBef>
                <a:spcPts val="0"/>
              </a:spcBef>
              <a:buClr>
                <a:schemeClr val="dk1"/>
              </a:buClr>
              <a:buSzPct val="100000"/>
              <a:buFont typeface="Arial"/>
              <a:buChar char="•"/>
            </a:pPr>
            <a:r>
              <a:rPr lang="en-US" dirty="0" smtClean="0"/>
              <a:t>Potentially less thorough a review due to fewer eyes on the protocol</a:t>
            </a:r>
          </a:p>
          <a:p>
            <a:pPr lvl="0" rtl="0">
              <a:spcBef>
                <a:spcPts val="0"/>
              </a:spcBef>
              <a:buClr>
                <a:srgbClr val="000000"/>
              </a:buClr>
              <a:buSzPct val="91666"/>
              <a:buNone/>
            </a:pPr>
            <a:r>
              <a:rPr lang="en-US" dirty="0" smtClean="0"/>
              <a:t> </a:t>
            </a:r>
          </a:p>
          <a:p>
            <a:pPr lvl="0" rtl="0">
              <a:spcBef>
                <a:spcPts val="0"/>
              </a:spcBef>
              <a:buClr>
                <a:srgbClr val="000000"/>
              </a:buClr>
              <a:buSzPct val="91666"/>
              <a:buNone/>
            </a:pPr>
            <a:r>
              <a:rPr lang="en-US" dirty="0" smtClean="0"/>
              <a:t>How would you mitigate the DMR risks?</a:t>
            </a:r>
          </a:p>
          <a:p>
            <a:pPr marL="171450" lvl="0" indent="-171450" rtl="0">
              <a:spcBef>
                <a:spcPts val="0"/>
              </a:spcBef>
              <a:buClr>
                <a:schemeClr val="dk1"/>
              </a:buClr>
              <a:buSzPct val="100000"/>
              <a:buFont typeface="Arial"/>
              <a:buChar char="•"/>
            </a:pPr>
            <a:r>
              <a:rPr lang="en-US" dirty="0" smtClean="0"/>
              <a:t>Training/mentoring of designated reviewers</a:t>
            </a:r>
          </a:p>
          <a:p>
            <a:pPr marL="171450" lvl="0" indent="-171450" rtl="0">
              <a:spcBef>
                <a:spcPts val="0"/>
              </a:spcBef>
              <a:buClr>
                <a:schemeClr val="dk1"/>
              </a:buClr>
              <a:buSzPct val="100000"/>
              <a:buFont typeface="Arial"/>
              <a:buChar char="•"/>
            </a:pPr>
            <a:r>
              <a:rPr lang="en-US" dirty="0" smtClean="0"/>
              <a:t>Pairing experienced with novice members in designated pairs. </a:t>
            </a:r>
          </a:p>
          <a:p>
            <a:pPr marL="0" marR="0" lvl="0" indent="0" algn="l" rtl="0">
              <a:lnSpc>
                <a:spcPct val="100000"/>
              </a:lnSpc>
              <a:spcBef>
                <a:spcPts val="0"/>
              </a:spcBef>
              <a:spcAft>
                <a:spcPts val="0"/>
              </a:spcAft>
              <a:buClr>
                <a:schemeClr val="dk1"/>
              </a:buClr>
              <a:buSzPct val="25000"/>
              <a:buFont typeface="Calibri"/>
              <a:buNone/>
            </a:pPr>
            <a:endParaRPr lang="en-US" sz="1200" b="0" i="0" u="none" strike="noStrike" cap="none" dirty="0">
              <a:solidFill>
                <a:schemeClr val="dk1"/>
              </a:solidFill>
              <a:latin typeface="+mn-lt"/>
              <a:ea typeface="Calibri"/>
              <a:cs typeface="Calibri"/>
              <a:sym typeface="Calibri"/>
            </a:endParaRPr>
          </a:p>
        </p:txBody>
      </p:sp>
      <p:sp>
        <p:nvSpPr>
          <p:cNvPr id="4" name="Slide Number Placeholder 3"/>
          <p:cNvSpPr>
            <a:spLocks noGrp="1"/>
          </p:cNvSpPr>
          <p:nvPr>
            <p:ph type="sldNum" sz="quarter" idx="10"/>
          </p:nvPr>
        </p:nvSpPr>
        <p:spPr/>
        <p:txBody>
          <a:bodyPr/>
          <a:lstStyle/>
          <a:p>
            <a:fld id="{34E73900-D774-4263-9E62-7B04010704C6}" type="slidenum">
              <a:rPr lang="en-US" smtClean="0"/>
              <a:t>6</a:t>
            </a:fld>
            <a:endParaRPr lang="en-US" dirty="0"/>
          </a:p>
        </p:txBody>
      </p:sp>
    </p:spTree>
    <p:extLst>
      <p:ext uri="{BB962C8B-B14F-4D97-AF65-F5344CB8AC3E}">
        <p14:creationId xmlns:p14="http://schemas.microsoft.com/office/powerpoint/2010/main" val="3023879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FORMATIVE ASSESSMENT</a:t>
            </a:r>
          </a:p>
          <a:p>
            <a:pPr marL="0" marR="0" lvl="0" indent="0" algn="l" rtl="0">
              <a:spcBef>
                <a:spcPts val="0"/>
              </a:spcBef>
              <a:buSzPct val="25000"/>
              <a:buNone/>
            </a:pPr>
            <a:endParaRPr lang="en-US" dirty="0" smtClean="0"/>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GROUP DISCUSSION: </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Divide audience into groups of 4-5 people. Tell the groups to develop guidance on how the IACUC or the IACUC Staff should decide if a protocol submission should go to FCR or DMR. Have them draft guidance on the subject and then justify it and present to the rest of the participants.</a:t>
            </a:r>
          </a:p>
          <a:p>
            <a:pPr marL="0" marR="0" lvl="0" indent="0" algn="l" rtl="0">
              <a:spcBef>
                <a:spcPts val="0"/>
              </a:spcBef>
              <a:spcAft>
                <a:spcPts val="0"/>
              </a:spcAft>
              <a:buSzPct val="25000"/>
              <a:buNone/>
            </a:pPr>
            <a:endParaRPr lang="en-US" sz="1200" b="0" i="0" u="none" strike="noStrike" cap="none" dirty="0" smtClean="0">
              <a:solidFill>
                <a:schemeClr val="dk1"/>
              </a:solidFill>
              <a:latin typeface="+mn-lt"/>
              <a:ea typeface="Calibri"/>
              <a:cs typeface="Calibri"/>
              <a:sym typeface="Calibri"/>
            </a:endParaRPr>
          </a:p>
          <a:p>
            <a:pPr marL="0" marR="0" lvl="1" indent="0" algn="l" rtl="0">
              <a:lnSpc>
                <a:spcPct val="100000"/>
              </a:lnSpc>
              <a:spcBef>
                <a:spcPts val="0"/>
              </a:spcBef>
              <a:spcAft>
                <a:spcPts val="0"/>
              </a:spcAft>
              <a:buClr>
                <a:schemeClr val="dk1"/>
              </a:buClr>
              <a:buSzPct val="25000"/>
              <a:buFont typeface="Calibri"/>
              <a:buNone/>
            </a:pPr>
            <a:r>
              <a:rPr lang="en-US" sz="1200" b="0" i="0" u="none" strike="noStrike" cap="none" dirty="0" smtClean="0">
                <a:solidFill>
                  <a:schemeClr val="dk1"/>
                </a:solidFill>
                <a:latin typeface="+mn-lt"/>
                <a:ea typeface="Calibri"/>
                <a:cs typeface="Calibri"/>
                <a:sym typeface="Calibri"/>
              </a:rPr>
              <a:t>GROUP WORK: </a:t>
            </a:r>
            <a:r>
              <a:rPr lang="en-US" b="0" i="0" u="none" strike="noStrike" cap="none" dirty="0" smtClean="0">
                <a:solidFill>
                  <a:schemeClr val="dk1"/>
                </a:solidFill>
                <a:latin typeface="+mn-lt"/>
                <a:ea typeface="Calibri"/>
                <a:cs typeface="Calibri"/>
                <a:sym typeface="Calibri"/>
              </a:rPr>
              <a:t>Technological</a:t>
            </a:r>
          </a:p>
          <a:p>
            <a:pPr marL="0" marR="0" lvl="1" indent="0" algn="l" rtl="0">
              <a:lnSpc>
                <a:spcPct val="100000"/>
              </a:lnSpc>
              <a:spcBef>
                <a:spcPts val="0"/>
              </a:spcBef>
              <a:spcAft>
                <a:spcPts val="0"/>
              </a:spcAft>
              <a:buClr>
                <a:schemeClr val="dk1"/>
              </a:buClr>
              <a:buSzPct val="25000"/>
              <a:buFont typeface="Calibri"/>
              <a:buNone/>
            </a:pPr>
            <a:r>
              <a:rPr lang="en-US" b="0" i="0" u="none" strike="noStrike" cap="none" dirty="0" smtClean="0">
                <a:solidFill>
                  <a:schemeClr val="dk1"/>
                </a:solidFill>
                <a:latin typeface="+mn-lt"/>
                <a:ea typeface="Calibri"/>
                <a:cs typeface="Calibri"/>
                <a:sym typeface="Calibri"/>
              </a:rPr>
              <a:t>Using policies and procedures found for FCR/DMR, create decision tree for choosing FCR vs DMR; discuss and defend Decision Tree to another group.</a:t>
            </a:r>
          </a:p>
          <a:p>
            <a:pPr marL="0" marR="0" lvl="0" indent="0" algn="l" rtl="0">
              <a:spcBef>
                <a:spcPts val="0"/>
              </a:spcBef>
              <a:buSzPct val="25000"/>
              <a:buNone/>
            </a:pPr>
            <a:endParaRPr lang="en-US" b="0" i="0" u="none" strike="noStrike" cap="none" dirty="0" smtClean="0">
              <a:solidFill>
                <a:schemeClr val="dk1"/>
              </a:solidFill>
              <a:latin typeface="+mn-lt"/>
              <a:ea typeface="Calibri"/>
              <a:cs typeface="Calibri"/>
              <a:sym typeface="Calibri"/>
            </a:endParaRP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SUMMATIVE ASSESSMENT</a:t>
            </a:r>
          </a:p>
          <a:p>
            <a:pPr marL="0" marR="0" lvl="0" indent="0" algn="l" rtl="0">
              <a:spcBef>
                <a:spcPts val="0"/>
              </a:spcBef>
              <a:buSzPct val="25000"/>
              <a:buNone/>
            </a:pPr>
            <a:endParaRPr lang="en-US" dirty="0" smtClean="0"/>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GROUP WORK: </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Draft IACUC guidance (or review your current institutional policy) on which submissions should be reviewed by FCR vs DMR. </a:t>
            </a:r>
            <a:endParaRPr lang="en-US" sz="1200" b="0" i="0" u="none" strike="noStrike" cap="none" dirty="0">
              <a:solidFill>
                <a:schemeClr val="dk1"/>
              </a:solidFill>
              <a:latin typeface="+mn-lt"/>
              <a:ea typeface="Calibri"/>
              <a:cs typeface="Calibri"/>
              <a:sym typeface="Calibri"/>
            </a:endParaRPr>
          </a:p>
        </p:txBody>
      </p:sp>
      <p:sp>
        <p:nvSpPr>
          <p:cNvPr id="4" name="Slide Number Placeholder 3"/>
          <p:cNvSpPr>
            <a:spLocks noGrp="1"/>
          </p:cNvSpPr>
          <p:nvPr>
            <p:ph type="sldNum" sz="quarter" idx="10"/>
          </p:nvPr>
        </p:nvSpPr>
        <p:spPr/>
        <p:txBody>
          <a:bodyPr/>
          <a:lstStyle/>
          <a:p>
            <a:fld id="{34E73900-D774-4263-9E62-7B04010704C6}" type="slidenum">
              <a:rPr lang="en-US" smtClean="0"/>
              <a:t>7</a:t>
            </a:fld>
            <a:endParaRPr lang="en-US" dirty="0"/>
          </a:p>
        </p:txBody>
      </p:sp>
    </p:spTree>
    <p:extLst>
      <p:ext uri="{BB962C8B-B14F-4D97-AF65-F5344CB8AC3E}">
        <p14:creationId xmlns:p14="http://schemas.microsoft.com/office/powerpoint/2010/main" val="2575829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FORMATIVE ASSESSMENT</a:t>
            </a:r>
          </a:p>
          <a:p>
            <a:pPr marL="0" marR="0" lvl="0" indent="0" algn="l" rtl="0">
              <a:spcBef>
                <a:spcPts val="0"/>
              </a:spcBef>
              <a:buSzPct val="25000"/>
              <a:buNone/>
            </a:pPr>
            <a:endParaRPr lang="en-US" dirty="0" smtClean="0"/>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ROLE PLAY: Scenario</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A protocol is submitted to the IACUC that involves mist net capture of bats in the field and the PI will have students assisting in handling the bats for species identification, swabbing for genetic studies and White-nose Syndrome (WNS) surveillance, applying radio-transmitters, and release of bats at the capture site.  None of the IACUC members calls for FCR so DMR will be conducted.</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 </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In your groups, discuss what aspects of this protocol may raise concerns for:</a:t>
            </a:r>
          </a:p>
          <a:p>
            <a:pPr marL="457200" marR="0" lvl="0" indent="-304800" algn="l" rtl="0">
              <a:spcBef>
                <a:spcPts val="0"/>
              </a:spcBef>
              <a:buClr>
                <a:schemeClr val="dk1"/>
              </a:buClr>
              <a:buSzPct val="100000"/>
              <a:buFont typeface="Calibri"/>
              <a:buChar char="●"/>
            </a:pPr>
            <a:r>
              <a:rPr lang="en-US" sz="1200" b="0" i="0" u="none" strike="noStrike" cap="none" dirty="0" smtClean="0">
                <a:solidFill>
                  <a:schemeClr val="dk1"/>
                </a:solidFill>
                <a:latin typeface="+mn-lt"/>
                <a:ea typeface="Calibri"/>
                <a:cs typeface="Calibri"/>
                <a:sym typeface="Calibri"/>
              </a:rPr>
              <a:t>Occupational Health</a:t>
            </a:r>
          </a:p>
          <a:p>
            <a:pPr marL="457200" marR="0" lvl="0" indent="-304800" algn="l" rtl="0">
              <a:spcBef>
                <a:spcPts val="0"/>
              </a:spcBef>
              <a:buClr>
                <a:schemeClr val="dk1"/>
              </a:buClr>
              <a:buSzPct val="100000"/>
              <a:buFont typeface="Calibri"/>
              <a:buChar char="●"/>
            </a:pPr>
            <a:r>
              <a:rPr lang="en-US" sz="1200" b="0" i="0" u="none" strike="noStrike" cap="none" dirty="0" smtClean="0">
                <a:solidFill>
                  <a:schemeClr val="dk1"/>
                </a:solidFill>
                <a:latin typeface="+mn-lt"/>
                <a:ea typeface="Calibri"/>
                <a:cs typeface="Calibri"/>
                <a:sym typeface="Calibri"/>
              </a:rPr>
              <a:t>Animal Welfare</a:t>
            </a:r>
          </a:p>
          <a:p>
            <a:pPr marL="0" marR="0" lvl="0" indent="0" algn="l" rtl="0">
              <a:spcBef>
                <a:spcPts val="0"/>
              </a:spcBef>
              <a:buSzPct val="25000"/>
              <a:buNone/>
            </a:pPr>
            <a:endParaRPr lang="en-US" sz="1200" b="0" i="0" u="none" strike="noStrike" cap="none" dirty="0" smtClean="0">
              <a:solidFill>
                <a:schemeClr val="dk1"/>
              </a:solidFill>
              <a:latin typeface="+mn-lt"/>
              <a:ea typeface="Calibri"/>
              <a:cs typeface="Calibri"/>
              <a:sym typeface="Calibri"/>
            </a:endParaRP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List these concerns on your flip charts.</a:t>
            </a:r>
          </a:p>
          <a:p>
            <a:pPr marL="0" marR="0" lvl="0" indent="0" algn="l" rtl="0">
              <a:spcBef>
                <a:spcPts val="0"/>
              </a:spcBef>
              <a:buSzPct val="25000"/>
              <a:buNone/>
            </a:pPr>
            <a:endParaRPr lang="en-US" sz="1200" b="0" i="0" u="none" strike="noStrike" cap="none" dirty="0" smtClean="0">
              <a:solidFill>
                <a:schemeClr val="dk1"/>
              </a:solidFill>
              <a:latin typeface="+mn-lt"/>
              <a:ea typeface="Calibri"/>
              <a:cs typeface="Calibri"/>
              <a:sym typeface="Calibri"/>
            </a:endParaRP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Role Play:</a:t>
            </a:r>
          </a:p>
          <a:p>
            <a:pPr marL="0" marR="0" lvl="0" indent="0" algn="l" rtl="0">
              <a:spcBef>
                <a:spcPts val="0"/>
              </a:spcBef>
              <a:buSzPct val="25000"/>
              <a:buNone/>
            </a:pPr>
            <a:r>
              <a:rPr lang="en-US" dirty="0" smtClean="0"/>
              <a:t>C</a:t>
            </a:r>
            <a:r>
              <a:rPr lang="en-US" sz="1200" b="0" i="0" u="none" strike="noStrike" cap="none" dirty="0" smtClean="0">
                <a:solidFill>
                  <a:schemeClr val="dk1"/>
                </a:solidFill>
                <a:latin typeface="+mn-lt"/>
                <a:ea typeface="Calibri"/>
                <a:cs typeface="Calibri"/>
                <a:sym typeface="Calibri"/>
              </a:rPr>
              <a:t>hoose roles from within or outside of the IACUC to demonstrate how DMR can be employed to ensure the concerns you listed on your flip charts from the above question are adequately addressed.</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What measures can an IACUC use to minimize self-imposed regulatory burden but ensure adequate oversight of animal research when using:</a:t>
            </a:r>
          </a:p>
          <a:p>
            <a:pPr marL="457200" marR="0" lvl="0" indent="-304800" algn="l" rtl="0">
              <a:spcBef>
                <a:spcPts val="0"/>
              </a:spcBef>
              <a:buClr>
                <a:schemeClr val="dk1"/>
              </a:buClr>
              <a:buSzPct val="100000"/>
              <a:buFont typeface="Calibri"/>
              <a:buChar char="●"/>
            </a:pPr>
            <a:r>
              <a:rPr lang="en-US" sz="1200" b="0" i="0" u="none" strike="noStrike" cap="none" dirty="0" smtClean="0">
                <a:solidFill>
                  <a:schemeClr val="dk1"/>
                </a:solidFill>
                <a:latin typeface="+mn-lt"/>
                <a:ea typeface="Calibri"/>
                <a:cs typeface="Calibri"/>
                <a:sym typeface="Calibri"/>
              </a:rPr>
              <a:t>FCR</a:t>
            </a:r>
          </a:p>
          <a:p>
            <a:pPr marL="457200" marR="0" lvl="0" indent="-304800" algn="l" rtl="0">
              <a:spcBef>
                <a:spcPts val="0"/>
              </a:spcBef>
              <a:buClr>
                <a:schemeClr val="dk1"/>
              </a:buClr>
              <a:buSzPct val="100000"/>
              <a:buFont typeface="Calibri"/>
              <a:buChar char="●"/>
            </a:pPr>
            <a:r>
              <a:rPr lang="en-US" sz="1200" b="0" i="0" u="none" strike="noStrike" cap="none" dirty="0" smtClean="0">
                <a:solidFill>
                  <a:schemeClr val="dk1"/>
                </a:solidFill>
                <a:latin typeface="+mn-lt"/>
                <a:ea typeface="Calibri"/>
                <a:cs typeface="Calibri"/>
                <a:sym typeface="Calibri"/>
              </a:rPr>
              <a:t>DMR</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Choose one measure your group has identified and justify its use to the other groups.</a:t>
            </a:r>
          </a:p>
          <a:p>
            <a:pPr marL="0" marR="0" lvl="0" indent="0" algn="l" rtl="0">
              <a:spcBef>
                <a:spcPts val="0"/>
              </a:spcBef>
              <a:buSzPct val="25000"/>
              <a:buNone/>
            </a:pPr>
            <a:endParaRPr lang="en-US" dirty="0" smtClean="0"/>
          </a:p>
          <a:p>
            <a:pPr marL="0" marR="0" lvl="0" indent="0" algn="l" rtl="0">
              <a:spcBef>
                <a:spcPts val="0"/>
              </a:spcBef>
              <a:buSzPct val="25000"/>
              <a:buNone/>
            </a:pPr>
            <a:endParaRPr lang="en-US" sz="1200" b="0" i="0" u="none" strike="noStrike" cap="none" dirty="0" smtClean="0">
              <a:solidFill>
                <a:schemeClr val="dk1"/>
              </a:solidFill>
              <a:latin typeface="+mn-lt"/>
              <a:ea typeface="Calibri"/>
              <a:cs typeface="Calibri"/>
              <a:sym typeface="Calibri"/>
            </a:endParaRP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SUMMATIVE ASSESSMENT</a:t>
            </a:r>
          </a:p>
          <a:p>
            <a:pPr marL="0" marR="0" lvl="0" indent="0" algn="l" rtl="0">
              <a:spcBef>
                <a:spcPts val="0"/>
              </a:spcBef>
              <a:buSzPct val="25000"/>
              <a:buNone/>
            </a:pPr>
            <a:endParaRPr lang="en-US" dirty="0" smtClean="0"/>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MATCHING GAME:</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Draw lines between the type of review (LEFT COLUMN) and the perceived regulatory role or impact of each (RIGHT COLUMN) (Each type of review may match with more than one.)</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 </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	IACUC policy needs to be in place		Full Committee Review</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	More thorough review			Continuing Review</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	Quicker approval time			Designated Member Review</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	AWA and PHS policy compliant</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	Must be done annually</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	Must occur at a convened meeting</a:t>
            </a:r>
          </a:p>
          <a:p>
            <a:pPr marL="0" marR="0" lvl="0" indent="0" algn="l" rtl="0">
              <a:spcBef>
                <a:spcPts val="0"/>
              </a:spcBef>
              <a:buSzPct val="25000"/>
              <a:buNone/>
            </a:pPr>
            <a:r>
              <a:rPr lang="en-US" sz="1200" b="0" i="0" u="none" strike="noStrike" cap="none" dirty="0" smtClean="0">
                <a:solidFill>
                  <a:schemeClr val="dk1"/>
                </a:solidFill>
                <a:latin typeface="+mn-lt"/>
                <a:ea typeface="Calibri"/>
                <a:cs typeface="Calibri"/>
                <a:sym typeface="Calibri"/>
              </a:rPr>
              <a:t>	Chair can determine who is involved</a:t>
            </a:r>
          </a:p>
          <a:p>
            <a:pPr marL="0" marR="0" lvl="0" indent="0" algn="l" rtl="0">
              <a:spcBef>
                <a:spcPts val="0"/>
              </a:spcBef>
              <a:buSzPct val="25000"/>
              <a:buNone/>
            </a:pPr>
            <a:endParaRPr lang="en-US" sz="1200" b="0" i="0" u="none" strike="noStrike" cap="none" dirty="0">
              <a:solidFill>
                <a:schemeClr val="dk1"/>
              </a:solidFill>
              <a:latin typeface="+mn-lt"/>
              <a:ea typeface="Calibri"/>
              <a:cs typeface="Calibri"/>
              <a:sym typeface="Calibri"/>
            </a:endParaRPr>
          </a:p>
        </p:txBody>
      </p:sp>
      <p:sp>
        <p:nvSpPr>
          <p:cNvPr id="4" name="Slide Number Placeholder 3"/>
          <p:cNvSpPr>
            <a:spLocks noGrp="1"/>
          </p:cNvSpPr>
          <p:nvPr>
            <p:ph type="sldNum" sz="quarter" idx="10"/>
          </p:nvPr>
        </p:nvSpPr>
        <p:spPr/>
        <p:txBody>
          <a:bodyPr/>
          <a:lstStyle/>
          <a:p>
            <a:fld id="{34E73900-D774-4263-9E62-7B04010704C6}" type="slidenum">
              <a:rPr lang="en-US" smtClean="0"/>
              <a:t>8</a:t>
            </a:fld>
            <a:endParaRPr lang="en-US" dirty="0"/>
          </a:p>
        </p:txBody>
      </p:sp>
    </p:spTree>
    <p:extLst>
      <p:ext uri="{BB962C8B-B14F-4D97-AF65-F5344CB8AC3E}">
        <p14:creationId xmlns:p14="http://schemas.microsoft.com/office/powerpoint/2010/main" val="2035341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lnSpc>
                <a:spcPct val="110000"/>
              </a:lnSpc>
              <a:spcBef>
                <a:spcPts val="0"/>
              </a:spcBef>
              <a:spcAft>
                <a:spcPts val="0"/>
              </a:spcAft>
              <a:buSzPct val="25000"/>
              <a:buNone/>
            </a:pPr>
            <a:r>
              <a:rPr lang="en-US" b="0" i="0" u="none" strike="noStrike" cap="none" dirty="0" smtClean="0">
                <a:solidFill>
                  <a:schemeClr val="dk1"/>
                </a:solidFill>
                <a:latin typeface="+mn-lt"/>
                <a:ea typeface="Calibri"/>
                <a:cs typeface="Calibri"/>
                <a:sym typeface="Calibri"/>
              </a:rPr>
              <a:t>FORMATIVE ASSESSMENT</a:t>
            </a:r>
          </a:p>
          <a:p>
            <a:pPr marL="0" marR="0" lvl="0" indent="0" algn="l" rtl="0">
              <a:lnSpc>
                <a:spcPct val="110000"/>
              </a:lnSpc>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GROUP WORK:</a:t>
            </a:r>
          </a:p>
          <a:p>
            <a:pPr marL="0" marR="0" lvl="0" indent="0" algn="l" rtl="0">
              <a:lnSpc>
                <a:spcPct val="110000"/>
              </a:lnSpc>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Assign each group a federal or institutional standard for Continuing Review (</a:t>
            </a:r>
            <a:r>
              <a:rPr lang="en-US" b="0" i="0" u="sng" strike="noStrike" cap="none" dirty="0" smtClean="0">
                <a:solidFill>
                  <a:schemeClr val="hlink"/>
                </a:solidFill>
                <a:latin typeface="+mn-lt"/>
                <a:ea typeface="Calibri"/>
                <a:cs typeface="Calibri"/>
                <a:sym typeface="Calibri"/>
                <a:hlinkClick r:id="rId3"/>
              </a:rPr>
              <a:t>PHS Policy</a:t>
            </a:r>
            <a:r>
              <a:rPr lang="en-US" b="0" i="0" u="none" strike="noStrike" cap="none" dirty="0" smtClean="0">
                <a:solidFill>
                  <a:schemeClr val="dk1"/>
                </a:solidFill>
                <a:latin typeface="+mn-lt"/>
                <a:ea typeface="Calibri"/>
                <a:cs typeface="Calibri"/>
                <a:sym typeface="Calibri"/>
              </a:rPr>
              <a:t>, </a:t>
            </a:r>
            <a:r>
              <a:rPr lang="en-US" b="0" i="0" u="sng" strike="noStrike" cap="none" dirty="0" smtClean="0">
                <a:solidFill>
                  <a:schemeClr val="hlink"/>
                </a:solidFill>
                <a:latin typeface="+mn-lt"/>
                <a:ea typeface="Calibri"/>
                <a:cs typeface="Calibri"/>
                <a:sym typeface="Calibri"/>
                <a:hlinkClick r:id="rId4"/>
              </a:rPr>
              <a:t>AWR</a:t>
            </a:r>
            <a:r>
              <a:rPr lang="en-US" b="0" i="0" u="none" strike="noStrike" cap="none" dirty="0" smtClean="0">
                <a:solidFill>
                  <a:schemeClr val="dk1"/>
                </a:solidFill>
                <a:latin typeface="+mn-lt"/>
                <a:ea typeface="Calibri"/>
                <a:cs typeface="Calibri"/>
                <a:sym typeface="Calibri"/>
              </a:rPr>
              <a:t>, the </a:t>
            </a:r>
            <a:r>
              <a:rPr lang="en-US" b="0" i="0" u="sng" strike="noStrike" cap="none" dirty="0" smtClean="0">
                <a:solidFill>
                  <a:schemeClr val="hlink"/>
                </a:solidFill>
                <a:latin typeface="+mn-lt"/>
                <a:ea typeface="Calibri"/>
                <a:cs typeface="Calibri"/>
                <a:sym typeface="Calibri"/>
                <a:hlinkClick r:id="rId5"/>
              </a:rPr>
              <a:t>Guide</a:t>
            </a:r>
            <a:r>
              <a:rPr lang="en-US" b="0" i="0" u="none" strike="noStrike" cap="none" dirty="0" smtClean="0">
                <a:solidFill>
                  <a:schemeClr val="dk1"/>
                </a:solidFill>
                <a:latin typeface="+mn-lt"/>
                <a:ea typeface="Calibri"/>
                <a:cs typeface="Calibri"/>
                <a:sym typeface="Calibri"/>
              </a:rPr>
              <a:t>, the </a:t>
            </a:r>
            <a:r>
              <a:rPr lang="en-US" b="0" i="0" u="sng" strike="noStrike" cap="none" dirty="0" smtClean="0">
                <a:solidFill>
                  <a:schemeClr val="hlink"/>
                </a:solidFill>
                <a:latin typeface="+mn-lt"/>
                <a:ea typeface="Calibri"/>
                <a:cs typeface="Calibri"/>
                <a:sym typeface="Calibri"/>
                <a:hlinkClick r:id="rId6"/>
              </a:rPr>
              <a:t>Ag Guide</a:t>
            </a:r>
            <a:r>
              <a:rPr lang="en-US" b="0" i="0" u="none" strike="noStrike" cap="none" dirty="0" smtClean="0">
                <a:solidFill>
                  <a:schemeClr val="dk1"/>
                </a:solidFill>
                <a:latin typeface="+mn-lt"/>
                <a:ea typeface="Calibri"/>
                <a:cs typeface="Calibri"/>
                <a:sym typeface="Calibri"/>
              </a:rPr>
              <a:t>, </a:t>
            </a:r>
            <a:r>
              <a:rPr lang="en-US" b="0" i="0" u="sng" strike="noStrike" cap="none" dirty="0" smtClean="0">
                <a:solidFill>
                  <a:schemeClr val="hlink"/>
                </a:solidFill>
                <a:latin typeface="+mn-lt"/>
                <a:ea typeface="Calibri"/>
                <a:cs typeface="Calibri"/>
                <a:sym typeface="Calibri"/>
                <a:hlinkClick r:id="rId7"/>
              </a:rPr>
              <a:t>OLAW guidance</a:t>
            </a:r>
            <a:r>
              <a:rPr lang="en-US" b="0" i="0" u="none" strike="noStrike" cap="none" dirty="0" smtClean="0">
                <a:solidFill>
                  <a:schemeClr val="dk1"/>
                </a:solidFill>
                <a:latin typeface="+mn-lt"/>
                <a:ea typeface="Calibri"/>
                <a:cs typeface="Calibri"/>
                <a:sym typeface="Calibri"/>
              </a:rPr>
              <a:t>) and participants’ own institutional guidance on conducting Continuing Review; summarize key points; discuss results with another group or write out for all to see; discuss and defend the differences and similarities between the PHS &amp; the AWR Continuing Review.</a:t>
            </a:r>
          </a:p>
          <a:p>
            <a:pPr marL="0" marR="0" lvl="0" indent="0" algn="l" rtl="0">
              <a:spcBef>
                <a:spcPts val="300"/>
              </a:spcBef>
              <a:buSzPct val="25000"/>
              <a:buNone/>
            </a:pPr>
            <a:endParaRPr lang="en-US" b="0" i="0" u="none" strike="noStrike" cap="none" dirty="0" smtClean="0">
              <a:solidFill>
                <a:schemeClr val="dk1"/>
              </a:solidFill>
              <a:latin typeface="+mn-lt"/>
              <a:ea typeface="Calibri"/>
              <a:cs typeface="Calibri"/>
              <a:sym typeface="Calibri"/>
            </a:endParaRPr>
          </a:p>
          <a:p>
            <a:pPr marL="171450" marR="0" lvl="0" indent="-171450" algn="l" rtl="0">
              <a:spcBef>
                <a:spcPts val="0"/>
              </a:spcBef>
              <a:buClr>
                <a:schemeClr val="dk1"/>
              </a:buClr>
              <a:buSzPct val="100000"/>
              <a:buFont typeface="Arial"/>
              <a:buChar char="•"/>
            </a:pPr>
            <a:r>
              <a:rPr lang="en-US" b="0" i="0" u="none" strike="noStrike" cap="none" dirty="0" smtClean="0">
                <a:solidFill>
                  <a:schemeClr val="dk1"/>
                </a:solidFill>
                <a:latin typeface="+mn-lt"/>
                <a:ea typeface="Calibri"/>
                <a:cs typeface="Calibri"/>
                <a:sym typeface="Calibri"/>
              </a:rPr>
              <a:t>Have each group meet with another group to go over key points of the standard they were assigned.  Repeat until all groups have heard about all standards.  (10-15 minutes)  </a:t>
            </a:r>
          </a:p>
          <a:p>
            <a:pPr marL="0" marR="0" lvl="0" indent="0" algn="l" rtl="0">
              <a:spcBef>
                <a:spcPts val="0"/>
              </a:spcBef>
              <a:buSzPct val="25000"/>
              <a:buNone/>
            </a:pPr>
            <a:r>
              <a:rPr lang="en-US" b="0" i="0" u="none" strike="noStrike" cap="none" dirty="0" smtClean="0">
                <a:solidFill>
                  <a:schemeClr val="dk1"/>
                </a:solidFill>
                <a:latin typeface="+mn-lt"/>
                <a:ea typeface="Calibri"/>
                <a:cs typeface="Calibri"/>
                <a:sym typeface="Calibri"/>
              </a:rPr>
              <a:t> </a:t>
            </a:r>
          </a:p>
          <a:p>
            <a:pPr marL="0" marR="0" lvl="0" indent="0" algn="l" rtl="0">
              <a:spcBef>
                <a:spcPts val="0"/>
              </a:spcBef>
              <a:buSzPct val="25000"/>
              <a:buNone/>
            </a:pPr>
            <a:r>
              <a:rPr lang="en-US" b="0" i="0" u="none" strike="noStrike" cap="none" dirty="0" smtClean="0">
                <a:solidFill>
                  <a:schemeClr val="dk1"/>
                </a:solidFill>
                <a:latin typeface="+mn-lt"/>
                <a:ea typeface="Calibri"/>
                <a:cs typeface="Calibri"/>
                <a:sym typeface="Calibri"/>
              </a:rPr>
              <a:t>OR</a:t>
            </a:r>
          </a:p>
          <a:p>
            <a:pPr marL="0" marR="0" lvl="0" indent="0" algn="l" rtl="0">
              <a:spcBef>
                <a:spcPts val="0"/>
              </a:spcBef>
              <a:buSzPct val="25000"/>
              <a:buNone/>
            </a:pPr>
            <a:r>
              <a:rPr lang="en-US" b="0" i="0" u="none" strike="noStrike" cap="none" dirty="0" smtClean="0">
                <a:solidFill>
                  <a:schemeClr val="dk1"/>
                </a:solidFill>
                <a:latin typeface="+mn-lt"/>
                <a:ea typeface="Calibri"/>
                <a:cs typeface="Calibri"/>
                <a:sym typeface="Calibri"/>
              </a:rPr>
              <a:t> </a:t>
            </a:r>
          </a:p>
          <a:p>
            <a:pPr marL="171450" marR="0" lvl="0" indent="-171450" algn="l" rtl="0">
              <a:spcBef>
                <a:spcPts val="0"/>
              </a:spcBef>
              <a:spcAft>
                <a:spcPts val="0"/>
              </a:spcAft>
              <a:buClr>
                <a:schemeClr val="dk1"/>
              </a:buClr>
              <a:buSzPct val="100000"/>
              <a:buFont typeface="Arial"/>
              <a:buChar char="•"/>
            </a:pPr>
            <a:r>
              <a:rPr lang="en-US" b="0" i="0" u="none" strike="noStrike" cap="none" dirty="0" smtClean="0">
                <a:solidFill>
                  <a:schemeClr val="dk1"/>
                </a:solidFill>
                <a:latin typeface="+mn-lt"/>
                <a:ea typeface="Calibri"/>
                <a:cs typeface="Calibri"/>
                <a:sym typeface="Calibri"/>
              </a:rPr>
              <a:t>Have each group report out the key points of their assigned standard and the instructor writes them on a poster board/easel. </a:t>
            </a:r>
          </a:p>
          <a:p>
            <a:pPr marL="0" marR="0" lvl="0" indent="0" algn="l" rtl="0">
              <a:lnSpc>
                <a:spcPct val="110000"/>
              </a:lnSpc>
              <a:spcBef>
                <a:spcPts val="600"/>
              </a:spcBef>
              <a:spcAft>
                <a:spcPts val="0"/>
              </a:spcAft>
              <a:buSzPct val="25000"/>
              <a:buNone/>
            </a:pPr>
            <a:endParaRPr lang="en-US" b="0" i="0" u="none" strike="noStrike" cap="none" dirty="0" smtClean="0">
              <a:solidFill>
                <a:schemeClr val="dk1"/>
              </a:solidFill>
              <a:latin typeface="+mn-lt"/>
              <a:ea typeface="Calibri"/>
              <a:cs typeface="Calibri"/>
              <a:sym typeface="Calibri"/>
            </a:endParaRPr>
          </a:p>
          <a:p>
            <a:pPr marL="0" marR="0" lvl="0" indent="0" algn="l" rtl="0">
              <a:lnSpc>
                <a:spcPct val="110000"/>
              </a:lnSpc>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SUMMATIVE ASSESSMENT</a:t>
            </a:r>
          </a:p>
          <a:p>
            <a:pPr marL="0" marR="0" lvl="0" indent="0" algn="l" rtl="0">
              <a:lnSpc>
                <a:spcPct val="110000"/>
              </a:lnSpc>
              <a:spcBef>
                <a:spcPts val="600"/>
              </a:spcBef>
              <a:spcAft>
                <a:spcPts val="0"/>
              </a:spcAft>
              <a:buSzPct val="25000"/>
              <a:buNone/>
            </a:pPr>
            <a:endParaRPr lang="en-US" dirty="0" smtClean="0"/>
          </a:p>
          <a:p>
            <a:pPr marL="0" marR="0" lvl="0" indent="0" algn="l" rtl="0">
              <a:spcBef>
                <a:spcPts val="300"/>
              </a:spcBef>
              <a:buSzPct val="25000"/>
              <a:buNone/>
            </a:pPr>
            <a:r>
              <a:rPr lang="en-US" b="0" i="0" u="none" strike="noStrike" cap="none" dirty="0" smtClean="0">
                <a:solidFill>
                  <a:srgbClr val="000000"/>
                </a:solidFill>
                <a:latin typeface="+mn-lt"/>
                <a:ea typeface="Calibri"/>
                <a:cs typeface="Calibri"/>
                <a:sym typeface="Calibri"/>
              </a:rPr>
              <a:t>CASE SCENARIOS WITH POLLING:</a:t>
            </a:r>
          </a:p>
          <a:p>
            <a:pPr marL="0" marR="0" lvl="0" indent="0" algn="l" rtl="0">
              <a:spcBef>
                <a:spcPts val="300"/>
              </a:spcBef>
              <a:buSzPct val="25000"/>
              <a:buNone/>
            </a:pPr>
            <a:r>
              <a:rPr lang="en-US" dirty="0" smtClean="0">
                <a:solidFill>
                  <a:srgbClr val="000000"/>
                </a:solidFill>
              </a:rPr>
              <a:t>T</a:t>
            </a:r>
            <a:r>
              <a:rPr lang="en-US" b="0" i="0" u="none" strike="noStrike" cap="none" dirty="0" smtClean="0">
                <a:solidFill>
                  <a:srgbClr val="000000"/>
                </a:solidFill>
                <a:latin typeface="+mn-lt"/>
                <a:ea typeface="Calibri"/>
                <a:cs typeface="Calibri"/>
                <a:sym typeface="Calibri"/>
              </a:rPr>
              <a:t>he f</a:t>
            </a:r>
            <a:r>
              <a:rPr lang="en-US" b="0" i="0" u="none" strike="noStrike" cap="none" dirty="0" smtClean="0">
                <a:solidFill>
                  <a:schemeClr val="dk1"/>
                </a:solidFill>
                <a:latin typeface="+mn-lt"/>
                <a:ea typeface="Calibri"/>
                <a:cs typeface="Calibri"/>
                <a:sym typeface="Calibri"/>
              </a:rPr>
              <a:t>ollowing assessments may be conducted as discussions, exercises, or exams as however is appropriate to the audience, venue, and time available for training.</a:t>
            </a:r>
          </a:p>
          <a:p>
            <a:pPr marL="0" marR="0" lvl="0" indent="0" algn="l" rtl="0">
              <a:spcBef>
                <a:spcPts val="0"/>
              </a:spcBef>
              <a:buSzPct val="25000"/>
              <a:buNone/>
            </a:pPr>
            <a:r>
              <a:rPr lang="en-US" b="0" i="0" u="none" strike="noStrike" cap="none" dirty="0" smtClean="0">
                <a:solidFill>
                  <a:schemeClr val="dk1"/>
                </a:solidFill>
                <a:latin typeface="+mn-lt"/>
                <a:ea typeface="Calibri"/>
                <a:cs typeface="Calibri"/>
                <a:sym typeface="Calibri"/>
              </a:rPr>
              <a:t> </a:t>
            </a:r>
          </a:p>
          <a:p>
            <a:pPr marL="0" marR="0" lvl="0" indent="0" algn="l" rtl="0">
              <a:spcBef>
                <a:spcPts val="0"/>
              </a:spcBef>
              <a:buSzPct val="25000"/>
              <a:buNone/>
            </a:pPr>
            <a:r>
              <a:rPr lang="en-US" b="0" i="0" u="sng" strike="noStrike" cap="none" dirty="0" smtClean="0">
                <a:solidFill>
                  <a:schemeClr val="dk1"/>
                </a:solidFill>
                <a:latin typeface="+mn-lt"/>
                <a:ea typeface="Calibri"/>
                <a:cs typeface="Calibri"/>
                <a:sym typeface="Calibri"/>
              </a:rPr>
              <a:t>Case Scenarios</a:t>
            </a:r>
          </a:p>
          <a:p>
            <a:pPr marL="0" marR="0" lvl="0" indent="0" algn="l" rtl="0">
              <a:spcBef>
                <a:spcPts val="0"/>
              </a:spcBef>
              <a:buSzPct val="25000"/>
              <a:buNone/>
            </a:pPr>
            <a:r>
              <a:rPr lang="en-US" b="0" i="0" u="none" strike="noStrike" cap="none" dirty="0" smtClean="0">
                <a:solidFill>
                  <a:schemeClr val="dk1"/>
                </a:solidFill>
                <a:latin typeface="+mn-lt"/>
                <a:ea typeface="Calibri"/>
                <a:cs typeface="Calibri"/>
                <a:sym typeface="Calibri"/>
              </a:rPr>
              <a:t>For each of the following scenarios, address the following questions:</a:t>
            </a:r>
          </a:p>
          <a:p>
            <a:pPr marL="628650" marR="0" lvl="1" indent="-171450" algn="l" rtl="0">
              <a:spcBef>
                <a:spcPts val="0"/>
              </a:spcBef>
              <a:buClr>
                <a:schemeClr val="dk1"/>
              </a:buClr>
              <a:buSzPct val="100000"/>
              <a:buFont typeface="Arial"/>
              <a:buChar char="•"/>
            </a:pPr>
            <a:r>
              <a:rPr lang="en-US" b="0" i="0" u="none" strike="noStrike" cap="none" dirty="0" smtClean="0">
                <a:solidFill>
                  <a:schemeClr val="dk1"/>
                </a:solidFill>
                <a:latin typeface="+mn-lt"/>
                <a:ea typeface="Calibri"/>
                <a:cs typeface="Calibri"/>
                <a:sym typeface="Calibri"/>
              </a:rPr>
              <a:t>Does this meet the AW and PHS requirements? Why or why not?</a:t>
            </a:r>
          </a:p>
          <a:p>
            <a:pPr marL="628650" marR="0" lvl="1" indent="-171450" algn="l" rtl="0">
              <a:spcBef>
                <a:spcPts val="0"/>
              </a:spcBef>
              <a:buClr>
                <a:schemeClr val="dk1"/>
              </a:buClr>
              <a:buSzPct val="100000"/>
              <a:buFont typeface="Arial"/>
              <a:buChar char="•"/>
            </a:pPr>
            <a:r>
              <a:rPr lang="en-US" b="0" i="0" u="none" strike="noStrike" cap="none" dirty="0" smtClean="0">
                <a:solidFill>
                  <a:schemeClr val="dk1"/>
                </a:solidFill>
                <a:latin typeface="+mn-lt"/>
                <a:ea typeface="Calibri"/>
                <a:cs typeface="Calibri"/>
                <a:sym typeface="Calibri"/>
              </a:rPr>
              <a:t>Is this an effective mechanism for continuing review? Why or why not?</a:t>
            </a:r>
          </a:p>
          <a:p>
            <a:pPr marL="0" marR="0" lvl="0" indent="0" algn="l" rtl="0">
              <a:spcBef>
                <a:spcPts val="0"/>
              </a:spcBef>
              <a:buSzPct val="25000"/>
              <a:buNone/>
            </a:pPr>
            <a:r>
              <a:rPr lang="en-US" b="0" i="0" u="none" strike="noStrike" cap="none" dirty="0" smtClean="0">
                <a:solidFill>
                  <a:schemeClr val="dk1"/>
                </a:solidFill>
                <a:latin typeface="+mn-lt"/>
                <a:ea typeface="Calibri"/>
                <a:cs typeface="Calibri"/>
                <a:sym typeface="Calibri"/>
              </a:rPr>
              <a:t> </a:t>
            </a:r>
          </a:p>
          <a:p>
            <a:pPr marL="0" marR="0" lvl="0" indent="0" algn="l" rtl="0">
              <a:spcBef>
                <a:spcPts val="0"/>
              </a:spcBef>
              <a:buSzPct val="25000"/>
              <a:buNone/>
            </a:pPr>
            <a:r>
              <a:rPr lang="en-US" b="1" i="0" u="none" strike="noStrike" cap="none" dirty="0" smtClean="0">
                <a:solidFill>
                  <a:schemeClr val="dk1"/>
                </a:solidFill>
                <a:latin typeface="+mn-lt"/>
                <a:ea typeface="Calibri"/>
                <a:cs typeface="Calibri"/>
                <a:sym typeface="Calibri"/>
              </a:rPr>
              <a:t>Scenario 1:</a:t>
            </a:r>
            <a:r>
              <a:rPr lang="en-US" b="0" i="0" u="none" strike="noStrike" cap="none" dirty="0" smtClean="0">
                <a:solidFill>
                  <a:schemeClr val="dk1"/>
                </a:solidFill>
                <a:latin typeface="+mn-lt"/>
                <a:ea typeface="Calibri"/>
                <a:cs typeface="Calibri"/>
                <a:sym typeface="Calibri"/>
              </a:rPr>
              <a:t> For purposes of continuing review, a committee reviews summaries of PAM reports of all active research studies at its semi-annual program review. </a:t>
            </a:r>
          </a:p>
          <a:p>
            <a:pPr marL="0" marR="0" lvl="0" indent="0" algn="l" rtl="0">
              <a:spcBef>
                <a:spcPts val="0"/>
              </a:spcBef>
              <a:buSzPct val="25000"/>
              <a:buNone/>
            </a:pPr>
            <a:r>
              <a:rPr lang="en-US" b="0" i="0" u="none" strike="noStrike" cap="none" dirty="0" smtClean="0">
                <a:solidFill>
                  <a:schemeClr val="dk1"/>
                </a:solidFill>
                <a:latin typeface="+mn-lt"/>
                <a:ea typeface="Calibri"/>
                <a:cs typeface="Calibri"/>
                <a:sym typeface="Calibri"/>
              </a:rPr>
              <a:t> </a:t>
            </a:r>
          </a:p>
          <a:p>
            <a:pPr marL="0" marR="0" lvl="0" indent="0" algn="l" rtl="0">
              <a:spcBef>
                <a:spcPts val="0"/>
              </a:spcBef>
              <a:spcAft>
                <a:spcPts val="0"/>
              </a:spcAft>
              <a:buSzPct val="25000"/>
              <a:buNone/>
            </a:pPr>
            <a:r>
              <a:rPr lang="en-US" b="1" i="0" u="none" strike="noStrike" cap="none" dirty="0" smtClean="0">
                <a:solidFill>
                  <a:schemeClr val="dk1"/>
                </a:solidFill>
                <a:latin typeface="+mn-lt"/>
                <a:ea typeface="Calibri"/>
                <a:cs typeface="Calibri"/>
                <a:sym typeface="Calibri"/>
              </a:rPr>
              <a:t>Scenario 2:</a:t>
            </a:r>
            <a:r>
              <a:rPr lang="en-US" b="0" i="0" u="none" strike="noStrike" cap="none" dirty="0" smtClean="0">
                <a:solidFill>
                  <a:schemeClr val="dk1"/>
                </a:solidFill>
                <a:latin typeface="+mn-lt"/>
                <a:ea typeface="Calibri"/>
                <a:cs typeface="Calibri"/>
                <a:sym typeface="Calibri"/>
              </a:rPr>
              <a:t> For purposes of continuing review, the AV reports to the IACUC at every meeting on the adherence of studies to protocols.</a:t>
            </a:r>
          </a:p>
          <a:p>
            <a:pPr marL="0" marR="0" lvl="0" indent="0" algn="l" rtl="0">
              <a:lnSpc>
                <a:spcPct val="110000"/>
              </a:lnSpc>
              <a:spcBef>
                <a:spcPts val="300"/>
              </a:spcBef>
              <a:spcAft>
                <a:spcPts val="0"/>
              </a:spcAft>
              <a:buSzPct val="25000"/>
              <a:buNone/>
            </a:pPr>
            <a:endParaRPr lang="en-US" b="0" i="0" u="none" strike="noStrike" cap="none" dirty="0" smtClean="0">
              <a:solidFill>
                <a:srgbClr val="C9C9C9"/>
              </a:solidFill>
              <a:latin typeface="+mn-lt"/>
              <a:ea typeface="Calibri"/>
              <a:cs typeface="Calibri"/>
              <a:sym typeface="Calibri"/>
            </a:endParaRPr>
          </a:p>
          <a:p>
            <a:pPr marL="0" marR="0" lvl="0" indent="0" algn="l" rtl="0">
              <a:lnSpc>
                <a:spcPct val="110000"/>
              </a:lnSpc>
              <a:spcBef>
                <a:spcPts val="600"/>
              </a:spcBef>
              <a:spcAft>
                <a:spcPts val="0"/>
              </a:spcAft>
              <a:buSzPct val="25000"/>
              <a:buNone/>
            </a:pPr>
            <a:r>
              <a:rPr lang="en-US" b="0" i="0" u="none" strike="noStrike" cap="none" dirty="0" smtClean="0">
                <a:solidFill>
                  <a:srgbClr val="000000"/>
                </a:solidFill>
                <a:latin typeface="+mn-lt"/>
                <a:ea typeface="Calibri"/>
                <a:cs typeface="Calibri"/>
                <a:sym typeface="Calibri"/>
              </a:rPr>
              <a:t>SUMMATIVE ASSESSMENT</a:t>
            </a:r>
          </a:p>
          <a:p>
            <a:pPr marL="0" marR="0" lvl="0" indent="0" algn="l" rtl="0">
              <a:lnSpc>
                <a:spcPct val="110000"/>
              </a:lnSpc>
              <a:spcBef>
                <a:spcPts val="600"/>
              </a:spcBef>
              <a:spcAft>
                <a:spcPts val="0"/>
              </a:spcAft>
              <a:buSzPct val="25000"/>
              <a:buNone/>
            </a:pPr>
            <a:r>
              <a:rPr lang="en-US" b="0" i="0" u="none" strike="noStrike" cap="none" dirty="0" smtClean="0">
                <a:solidFill>
                  <a:srgbClr val="000000"/>
                </a:solidFill>
                <a:latin typeface="+mn-lt"/>
                <a:ea typeface="Calibri"/>
                <a:cs typeface="Calibri"/>
                <a:sym typeface="Calibri"/>
              </a:rPr>
              <a:t>DISCUSSION: </a:t>
            </a:r>
          </a:p>
          <a:p>
            <a:pPr marL="0" marR="0" lvl="0" indent="0" algn="l" rtl="0">
              <a:lnSpc>
                <a:spcPct val="110000"/>
              </a:lnSpc>
              <a:spcBef>
                <a:spcPts val="600"/>
              </a:spcBef>
              <a:spcAft>
                <a:spcPts val="0"/>
              </a:spcAft>
              <a:buSzPct val="25000"/>
              <a:buNone/>
            </a:pPr>
            <a:r>
              <a:rPr lang="en-US" b="0" i="0" u="none" strike="noStrike" cap="none" dirty="0" smtClean="0">
                <a:solidFill>
                  <a:srgbClr val="000000"/>
                </a:solidFill>
                <a:latin typeface="+mn-lt"/>
                <a:ea typeface="Calibri"/>
                <a:cs typeface="Calibri"/>
                <a:sym typeface="Calibri"/>
              </a:rPr>
              <a:t>Ex</a:t>
            </a:r>
            <a:r>
              <a:rPr lang="en-US" b="0" i="0" u="none" strike="noStrike" cap="none" dirty="0" smtClean="0">
                <a:solidFill>
                  <a:schemeClr val="dk1"/>
                </a:solidFill>
                <a:latin typeface="+mn-lt"/>
                <a:ea typeface="Calibri"/>
                <a:cs typeface="Calibri"/>
                <a:sym typeface="Calibri"/>
              </a:rPr>
              <a:t>plain the purpose of continuing review. </a:t>
            </a:r>
          </a:p>
          <a:p>
            <a:pPr marL="0" marR="0" lvl="0" indent="0" algn="l" rtl="0">
              <a:lnSpc>
                <a:spcPct val="110000"/>
              </a:lnSpc>
              <a:spcBef>
                <a:spcPts val="600"/>
              </a:spcBef>
              <a:spcAft>
                <a:spcPts val="0"/>
              </a:spcAft>
              <a:buSzPct val="25000"/>
              <a:buNone/>
            </a:pPr>
            <a:endParaRPr lang="en-US" b="0" i="0" u="none" strike="noStrike" cap="none" dirty="0" smtClean="0">
              <a:solidFill>
                <a:schemeClr val="dk1"/>
              </a:solidFill>
              <a:latin typeface="+mn-lt"/>
              <a:ea typeface="Calibri"/>
              <a:cs typeface="Calibri"/>
              <a:sym typeface="Calibri"/>
            </a:endParaRPr>
          </a:p>
          <a:p>
            <a:pPr marL="0" marR="0" lvl="0" indent="0" algn="l" rtl="0">
              <a:lnSpc>
                <a:spcPct val="110000"/>
              </a:lnSpc>
              <a:spcBef>
                <a:spcPts val="600"/>
              </a:spcBef>
              <a:spcAft>
                <a:spcPts val="0"/>
              </a:spcAft>
              <a:buSzPct val="25000"/>
              <a:buNone/>
            </a:pPr>
            <a:r>
              <a:rPr lang="en-US" b="0" i="0" u="none" strike="noStrike" cap="none" dirty="0" smtClean="0">
                <a:solidFill>
                  <a:schemeClr val="dk1"/>
                </a:solidFill>
                <a:latin typeface="+mn-lt"/>
                <a:ea typeface="Calibri"/>
                <a:cs typeface="Calibri"/>
                <a:sym typeface="Calibri"/>
              </a:rPr>
              <a:t>SUMMATIVE ASSESSMENT</a:t>
            </a:r>
          </a:p>
          <a:p>
            <a:pPr marR="0" lvl="0" algn="l" rtl="0">
              <a:lnSpc>
                <a:spcPct val="110000"/>
              </a:lnSpc>
              <a:spcBef>
                <a:spcPts val="600"/>
              </a:spcBef>
              <a:spcAft>
                <a:spcPts val="0"/>
              </a:spcAft>
              <a:buNone/>
            </a:pPr>
            <a:r>
              <a:rPr lang="en-US" b="0" i="0" u="none" strike="noStrike" cap="none" dirty="0" smtClean="0">
                <a:solidFill>
                  <a:srgbClr val="000000"/>
                </a:solidFill>
                <a:latin typeface="+mn-lt"/>
                <a:ea typeface="Calibri"/>
                <a:cs typeface="Calibri"/>
                <a:sym typeface="Calibri"/>
              </a:rPr>
              <a:t>DISCUSSION: </a:t>
            </a:r>
          </a:p>
          <a:p>
            <a:pPr marL="171450" marR="0" lvl="0" indent="-171450" algn="l" rtl="0">
              <a:lnSpc>
                <a:spcPct val="110000"/>
              </a:lnSpc>
              <a:spcBef>
                <a:spcPts val="600"/>
              </a:spcBef>
              <a:spcAft>
                <a:spcPts val="0"/>
              </a:spcAft>
              <a:buClr>
                <a:schemeClr val="dk1"/>
              </a:buClr>
              <a:buSzPct val="100000"/>
              <a:buFont typeface="Arial"/>
              <a:buChar char="•"/>
            </a:pPr>
            <a:r>
              <a:rPr lang="en-US" b="0" i="0" u="none" strike="noStrike" cap="none" dirty="0" smtClean="0">
                <a:solidFill>
                  <a:schemeClr val="dk1"/>
                </a:solidFill>
                <a:latin typeface="+mn-lt"/>
                <a:ea typeface="Calibri"/>
                <a:cs typeface="Calibri"/>
                <a:sym typeface="Calibri"/>
              </a:rPr>
              <a:t>Discuss and defend the differences and similarities between the PHS &amp; the AWR Continuing Review</a:t>
            </a:r>
          </a:p>
          <a:p>
            <a:pPr marL="171450" marR="0" lvl="0" indent="-171450" algn="l" rtl="0">
              <a:spcBef>
                <a:spcPts val="300"/>
              </a:spcBef>
              <a:spcAft>
                <a:spcPts val="0"/>
              </a:spcAft>
              <a:buClr>
                <a:schemeClr val="dk1"/>
              </a:buClr>
              <a:buSzPct val="100000"/>
              <a:buFont typeface="Arial"/>
              <a:buChar char="•"/>
            </a:pPr>
            <a:r>
              <a:rPr lang="en-US" b="0" i="0" u="none" strike="noStrike" cap="none" dirty="0" smtClean="0">
                <a:solidFill>
                  <a:schemeClr val="dk1"/>
                </a:solidFill>
                <a:latin typeface="+mn-lt"/>
                <a:ea typeface="Calibri"/>
                <a:cs typeface="Calibri"/>
                <a:sym typeface="Calibri"/>
              </a:rPr>
              <a:t>Contrast the time frame and frequency specified by the PHS Policy and AW Regulations.</a:t>
            </a:r>
            <a:endParaRPr lang="en-US" b="0" i="0" u="none" strike="noStrike" cap="none" dirty="0">
              <a:solidFill>
                <a:schemeClr val="dk1"/>
              </a:solidFill>
              <a:latin typeface="+mn-lt"/>
              <a:ea typeface="Calibri"/>
              <a:cs typeface="Calibri"/>
              <a:sym typeface="Calibri"/>
            </a:endParaRPr>
          </a:p>
        </p:txBody>
      </p:sp>
      <p:sp>
        <p:nvSpPr>
          <p:cNvPr id="4" name="Slide Number Placeholder 3"/>
          <p:cNvSpPr>
            <a:spLocks noGrp="1"/>
          </p:cNvSpPr>
          <p:nvPr>
            <p:ph type="sldNum" sz="quarter" idx="10"/>
          </p:nvPr>
        </p:nvSpPr>
        <p:spPr/>
        <p:txBody>
          <a:bodyPr/>
          <a:lstStyle/>
          <a:p>
            <a:fld id="{34E73900-D774-4263-9E62-7B04010704C6}" type="slidenum">
              <a:rPr lang="en-US" smtClean="0"/>
              <a:t>9</a:t>
            </a:fld>
            <a:endParaRPr lang="en-US" dirty="0"/>
          </a:p>
        </p:txBody>
      </p:sp>
    </p:spTree>
    <p:extLst>
      <p:ext uri="{BB962C8B-B14F-4D97-AF65-F5344CB8AC3E}">
        <p14:creationId xmlns:p14="http://schemas.microsoft.com/office/powerpoint/2010/main" val="3816125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dirty="0" smtClean="0">
                <a:solidFill>
                  <a:schemeClr val="dk1"/>
                </a:solidFill>
                <a:latin typeface="+mn-lt"/>
                <a:ea typeface="Calibri"/>
                <a:cs typeface="Calibri"/>
                <a:sym typeface="Calibri"/>
              </a:rPr>
              <a:t>FORMATIVE ASSESSMENT</a:t>
            </a:r>
          </a:p>
          <a:p>
            <a:pPr marL="0" marR="0" lvl="0" indent="0" algn="l" rtl="0">
              <a:lnSpc>
                <a:spcPct val="100000"/>
              </a:lnSpc>
              <a:spcBef>
                <a:spcPts val="0"/>
              </a:spcBef>
              <a:spcAft>
                <a:spcPts val="0"/>
              </a:spcAft>
              <a:buClr>
                <a:schemeClr val="dk1"/>
              </a:buClr>
              <a:buSzPct val="25000"/>
              <a:buFont typeface="Calibri"/>
              <a:buNone/>
            </a:pPr>
            <a:endParaRPr lang="en-US" dirty="0" smtClean="0"/>
          </a:p>
          <a:p>
            <a:pPr lvl="0" rtl="0">
              <a:lnSpc>
                <a:spcPct val="115000"/>
              </a:lnSpc>
              <a:spcBef>
                <a:spcPts val="0"/>
              </a:spcBef>
              <a:buClr>
                <a:schemeClr val="dk1"/>
              </a:buClr>
              <a:buSzPct val="91666"/>
              <a:buFont typeface="Arial"/>
              <a:buNone/>
            </a:pPr>
            <a:r>
              <a:rPr lang="en-US" dirty="0" smtClean="0"/>
              <a:t>THINK-PAIR-SHARE:</a:t>
            </a:r>
          </a:p>
          <a:p>
            <a:pPr marL="0" marR="0" lvl="0" indent="0" algn="l" rtl="0">
              <a:lnSpc>
                <a:spcPct val="100000"/>
              </a:lnSpc>
              <a:spcBef>
                <a:spcPts val="0"/>
              </a:spcBef>
              <a:spcAft>
                <a:spcPts val="0"/>
              </a:spcAft>
              <a:buClr>
                <a:schemeClr val="dk1"/>
              </a:buClr>
              <a:buSzPct val="25000"/>
              <a:buFont typeface="Calibri"/>
              <a:buNone/>
            </a:pPr>
            <a:r>
              <a:rPr lang="en-US" dirty="0" smtClean="0"/>
              <a:t>Based on the Scenario from Slide #8: The bat protocol you reviewed in your group in the earlier exercise is due for an annual review. In your group, come up with a list of questions or type of information that  the IACUC would want the PI to answer/provide to inform the IACUC regarding how the research was conducted over the past year.</a:t>
            </a:r>
          </a:p>
          <a:p>
            <a:pPr marL="0" marR="0" lvl="0" indent="0" algn="l" rtl="0">
              <a:spcBef>
                <a:spcPts val="0"/>
              </a:spcBef>
              <a:buSzPct val="25000"/>
              <a:buNone/>
            </a:pPr>
            <a:r>
              <a:rPr lang="en-US" dirty="0" smtClean="0"/>
              <a:t> </a:t>
            </a:r>
          </a:p>
          <a:p>
            <a:pPr marL="0" marR="0" lvl="0" indent="0" algn="l" rtl="0">
              <a:spcBef>
                <a:spcPts val="0"/>
              </a:spcBef>
              <a:buSzPct val="25000"/>
              <a:buNone/>
            </a:pPr>
            <a:r>
              <a:rPr lang="en-US" dirty="0" smtClean="0"/>
              <a:t>Example of appropriate responses:</a:t>
            </a:r>
          </a:p>
          <a:p>
            <a:pPr marL="457200" lvl="0" indent="-228600" rtl="0">
              <a:spcBef>
                <a:spcPts val="0"/>
              </a:spcBef>
              <a:buClr>
                <a:schemeClr val="dk1"/>
              </a:buClr>
              <a:buAutoNum type="alphaLcPeriod"/>
            </a:pPr>
            <a:r>
              <a:rPr lang="en-US" dirty="0" smtClean="0"/>
              <a:t>The protocol was followed by research personnel as approved.</a:t>
            </a:r>
          </a:p>
          <a:p>
            <a:pPr marL="457200" lvl="0" indent="-228600" rtl="0">
              <a:spcBef>
                <a:spcPts val="0"/>
              </a:spcBef>
              <a:buClr>
                <a:schemeClr val="dk1"/>
              </a:buClr>
              <a:buAutoNum type="alphaLcPeriod"/>
            </a:pPr>
            <a:r>
              <a:rPr lang="en-US" dirty="0" smtClean="0"/>
              <a:t>Pain and distress experienced by the animals was as expected or less.</a:t>
            </a:r>
          </a:p>
          <a:p>
            <a:pPr marL="457200" lvl="0" indent="-228600" rtl="0">
              <a:spcBef>
                <a:spcPts val="0"/>
              </a:spcBef>
              <a:buClr>
                <a:schemeClr val="dk1"/>
              </a:buClr>
              <a:buAutoNum type="alphaLcPeriod"/>
            </a:pPr>
            <a:r>
              <a:rPr lang="en-US" dirty="0" smtClean="0"/>
              <a:t>Personnel involved in the activities were qualified.</a:t>
            </a:r>
          </a:p>
          <a:p>
            <a:pPr marL="457200" lvl="0" indent="-228600" rtl="0">
              <a:spcBef>
                <a:spcPts val="0"/>
              </a:spcBef>
              <a:buClr>
                <a:schemeClr val="dk1"/>
              </a:buClr>
              <a:buAutoNum type="alphaLcPeriod"/>
            </a:pPr>
            <a:r>
              <a:rPr lang="en-US" dirty="0" smtClean="0"/>
              <a:t>Numbers and species of animals were accurately reflected.</a:t>
            </a:r>
          </a:p>
          <a:p>
            <a:pPr marL="0" marR="0" lvl="0" indent="0" algn="l" rtl="0">
              <a:spcBef>
                <a:spcPts val="0"/>
              </a:spcBef>
              <a:buSzPct val="25000"/>
              <a:buNone/>
            </a:pPr>
            <a:r>
              <a:rPr lang="en-US" dirty="0" smtClean="0"/>
              <a:t> </a:t>
            </a:r>
          </a:p>
          <a:p>
            <a:pPr marL="0" marR="0" lvl="0" indent="0" algn="l" rtl="0">
              <a:spcBef>
                <a:spcPts val="0"/>
              </a:spcBef>
              <a:buSzPct val="25000"/>
              <a:buNone/>
            </a:pPr>
            <a:endParaRPr lang="en-US" sz="1200" b="0" i="0" u="none" strike="noStrike" cap="none" dirty="0" smtClean="0">
              <a:solidFill>
                <a:schemeClr val="dk1"/>
              </a:solidFill>
              <a:latin typeface="+mn-lt"/>
              <a:ea typeface="Calibri"/>
              <a:cs typeface="Calibri"/>
              <a:sym typeface="Calibri"/>
            </a:endParaRPr>
          </a:p>
          <a:p>
            <a:pPr marL="0" marR="0" lvl="0" indent="0" algn="l" rtl="0">
              <a:spcBef>
                <a:spcPts val="0"/>
              </a:spcBef>
              <a:spcAft>
                <a:spcPts val="0"/>
              </a:spcAft>
              <a:buSzPct val="25000"/>
              <a:buNone/>
            </a:pPr>
            <a:r>
              <a:rPr lang="en-US" sz="1200" b="0" i="0" u="none" strike="noStrike" cap="none" dirty="0" smtClean="0">
                <a:solidFill>
                  <a:schemeClr val="dk1"/>
                </a:solidFill>
                <a:latin typeface="+mn-lt"/>
                <a:ea typeface="Calibri"/>
                <a:cs typeface="Calibri"/>
                <a:sym typeface="Calibri"/>
              </a:rPr>
              <a:t>SUMMATIVE ASSESSMENT</a:t>
            </a:r>
          </a:p>
          <a:p>
            <a:pPr marL="0" marR="0" lvl="1" indent="0" algn="l" rtl="0">
              <a:lnSpc>
                <a:spcPct val="100000"/>
              </a:lnSpc>
              <a:spcBef>
                <a:spcPts val="0"/>
              </a:spcBef>
              <a:spcAft>
                <a:spcPts val="0"/>
              </a:spcAft>
              <a:buClr>
                <a:schemeClr val="dk1"/>
              </a:buClr>
              <a:buSzPct val="25000"/>
              <a:buFont typeface="Calibri"/>
              <a:buNone/>
            </a:pPr>
            <a:endParaRPr lang="en-US" dirty="0" smtClean="0"/>
          </a:p>
          <a:p>
            <a:pPr marL="0" marR="0" lvl="1" indent="0" algn="l" rtl="0">
              <a:lnSpc>
                <a:spcPct val="100000"/>
              </a:lnSpc>
              <a:spcBef>
                <a:spcPts val="0"/>
              </a:spcBef>
              <a:spcAft>
                <a:spcPts val="0"/>
              </a:spcAft>
              <a:buClr>
                <a:schemeClr val="dk1"/>
              </a:buClr>
              <a:buSzPct val="25000"/>
              <a:buFont typeface="Calibri"/>
              <a:buNone/>
            </a:pPr>
            <a:r>
              <a:rPr lang="en-US" sz="1200" b="0" i="0" u="none" strike="noStrike" cap="none" dirty="0" smtClean="0">
                <a:solidFill>
                  <a:schemeClr val="dk1"/>
                </a:solidFill>
                <a:latin typeface="+mn-lt"/>
                <a:ea typeface="Calibri"/>
                <a:cs typeface="Calibri"/>
                <a:sym typeface="Calibri"/>
              </a:rPr>
              <a:t>GROUP DISCUSSION: </a:t>
            </a:r>
          </a:p>
          <a:p>
            <a:pPr marL="0" marR="0" lvl="1" indent="0" algn="l" rtl="0">
              <a:lnSpc>
                <a:spcPct val="100000"/>
              </a:lnSpc>
              <a:spcBef>
                <a:spcPts val="0"/>
              </a:spcBef>
              <a:spcAft>
                <a:spcPts val="0"/>
              </a:spcAft>
              <a:buClr>
                <a:schemeClr val="dk1"/>
              </a:buClr>
              <a:buSzPct val="25000"/>
              <a:buFont typeface="Calibri"/>
              <a:buNone/>
            </a:pPr>
            <a:r>
              <a:rPr lang="en-US" b="0" i="0" u="none" strike="noStrike" cap="none" dirty="0" smtClean="0">
                <a:solidFill>
                  <a:schemeClr val="dk1"/>
                </a:solidFill>
                <a:latin typeface="+mn-lt"/>
                <a:ea typeface="Calibri"/>
                <a:cs typeface="Calibri"/>
                <a:sym typeface="Calibri"/>
              </a:rPr>
              <a:t>How might continuing review affect the ethical cost vs benefit?</a:t>
            </a:r>
            <a:r>
              <a:rPr lang="en-US" sz="2000" b="0" i="0" u="none" strike="noStrike" cap="none" dirty="0" smtClean="0">
                <a:solidFill>
                  <a:schemeClr val="dk1"/>
                </a:solidFill>
                <a:latin typeface="+mn-lt"/>
                <a:ea typeface="Calibri"/>
                <a:cs typeface="Calibri"/>
                <a:sym typeface="Calibri"/>
              </a:rPr>
              <a:t>  </a:t>
            </a:r>
          </a:p>
          <a:p>
            <a:pPr marL="0" marR="0" lvl="0" indent="0" algn="l" rtl="0">
              <a:spcBef>
                <a:spcPts val="0"/>
              </a:spcBef>
              <a:buSzPct val="25000"/>
              <a:buNone/>
            </a:pPr>
            <a:endParaRPr lang="en-US" sz="1200" b="0" i="0" u="none" strike="noStrike" cap="none" dirty="0">
              <a:solidFill>
                <a:schemeClr val="dk1"/>
              </a:solidFill>
              <a:latin typeface="+mn-lt"/>
              <a:ea typeface="Calibri"/>
              <a:cs typeface="Calibri"/>
              <a:sym typeface="Calibri"/>
            </a:endParaRPr>
          </a:p>
        </p:txBody>
      </p:sp>
      <p:sp>
        <p:nvSpPr>
          <p:cNvPr id="4" name="Slide Number Placeholder 3"/>
          <p:cNvSpPr>
            <a:spLocks noGrp="1"/>
          </p:cNvSpPr>
          <p:nvPr>
            <p:ph type="sldNum" sz="quarter" idx="10"/>
          </p:nvPr>
        </p:nvSpPr>
        <p:spPr/>
        <p:txBody>
          <a:bodyPr/>
          <a:lstStyle/>
          <a:p>
            <a:fld id="{34E73900-D774-4263-9E62-7B04010704C6}" type="slidenum">
              <a:rPr lang="en-US" smtClean="0"/>
              <a:t>10</a:t>
            </a:fld>
            <a:endParaRPr lang="en-US" dirty="0"/>
          </a:p>
        </p:txBody>
      </p:sp>
    </p:spTree>
    <p:extLst>
      <p:ext uri="{BB962C8B-B14F-4D97-AF65-F5344CB8AC3E}">
        <p14:creationId xmlns:p14="http://schemas.microsoft.com/office/powerpoint/2010/main" val="2372939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spcBef>
                <a:spcPts val="0"/>
              </a:spcBef>
              <a:buSzPct val="25000"/>
              <a:buNone/>
            </a:pPr>
            <a:r>
              <a:rPr lang="en-US" sz="1400" b="0" i="0" u="none" strike="noStrike" cap="none" dirty="0" smtClean="0">
                <a:solidFill>
                  <a:schemeClr val="dk1"/>
                </a:solidFill>
                <a:latin typeface="+mn-lt"/>
                <a:ea typeface="Calibri"/>
                <a:cs typeface="Calibri"/>
                <a:sym typeface="Calibri"/>
              </a:rPr>
              <a:t>FORMATIVE ASSESSMENT</a:t>
            </a:r>
          </a:p>
          <a:p>
            <a:pPr marL="0" marR="0" lvl="0" indent="0" algn="l" rtl="0">
              <a:spcBef>
                <a:spcPts val="0"/>
              </a:spcBef>
              <a:buSzPct val="25000"/>
              <a:buNone/>
            </a:pPr>
            <a:endParaRPr lang="en-US" dirty="0" smtClean="0"/>
          </a:p>
          <a:p>
            <a:pPr marL="0" marR="0" lvl="0" indent="-69850" algn="l" rtl="0">
              <a:spcBef>
                <a:spcPts val="0"/>
              </a:spcBef>
              <a:buClr>
                <a:schemeClr val="dk1"/>
              </a:buClr>
              <a:buSzPct val="100000"/>
              <a:buFont typeface="Arial"/>
              <a:buNone/>
            </a:pPr>
            <a:r>
              <a:rPr lang="en-US" sz="1200" dirty="0" smtClean="0">
                <a:latin typeface="Arial"/>
                <a:ea typeface="Arial"/>
                <a:cs typeface="Arial"/>
                <a:sym typeface="Arial"/>
              </a:rPr>
              <a:t>BRAINSTORM/FIREBALL ACTIVITY: What do the learners know about Continuing Review?</a:t>
            </a:r>
          </a:p>
          <a:p>
            <a:pPr marL="0" marR="0" lvl="0" indent="-69850" algn="l" rtl="0">
              <a:spcBef>
                <a:spcPts val="0"/>
              </a:spcBef>
              <a:buClr>
                <a:schemeClr val="dk1"/>
              </a:buClr>
              <a:buSzPct val="100000"/>
              <a:buFont typeface="Arial"/>
              <a:buNone/>
            </a:pPr>
            <a:endParaRPr lang="en-US" sz="1200" dirty="0" smtClean="0">
              <a:latin typeface="Arial"/>
              <a:ea typeface="Arial"/>
              <a:cs typeface="Arial"/>
              <a:sym typeface="Arial"/>
            </a:endParaRPr>
          </a:p>
          <a:p>
            <a:pPr marL="0" marR="0" lvl="0" indent="-69850" algn="l" rtl="0">
              <a:spcBef>
                <a:spcPts val="0"/>
              </a:spcBef>
              <a:buClr>
                <a:schemeClr val="dk1"/>
              </a:buClr>
              <a:buSzPct val="100000"/>
              <a:buFont typeface="Arial"/>
              <a:buNone/>
            </a:pPr>
            <a:r>
              <a:rPr lang="en-US" sz="1200" dirty="0" smtClean="0">
                <a:latin typeface="Arial"/>
                <a:ea typeface="Arial"/>
                <a:cs typeface="Arial"/>
                <a:sym typeface="Arial"/>
              </a:rPr>
              <a:t>Throw a ball to a random audience member and ask them to name one ​thing they know​ about Continuing Review and then​ that person​ throw​s​ the ball to someone else to do the same. Have ​two audience members ready to take turns writing down the answers. Continue until at least 4-6 answers are obtained. Stop and ask the whole group if there are any facts about Continuing Review that they think were missed.</a:t>
            </a:r>
          </a:p>
          <a:p>
            <a:pPr marL="0" marR="0" lvl="0" indent="-69850" algn="l" rtl="0">
              <a:spcBef>
                <a:spcPts val="0"/>
              </a:spcBef>
              <a:buClr>
                <a:schemeClr val="dk1"/>
              </a:buClr>
              <a:buSzPct val="100000"/>
              <a:buFont typeface="Arial"/>
              <a:buNone/>
            </a:pPr>
            <a:endParaRPr lang="en-US" sz="1200" dirty="0" smtClean="0">
              <a:latin typeface="Arial"/>
              <a:ea typeface="Arial"/>
              <a:cs typeface="Arial"/>
              <a:sym typeface="Arial"/>
            </a:endParaRPr>
          </a:p>
          <a:p>
            <a:pPr marL="0" marR="0" lvl="0" indent="-69850" algn="l" rtl="0">
              <a:spcBef>
                <a:spcPts val="0"/>
              </a:spcBef>
              <a:buClr>
                <a:schemeClr val="dk1"/>
              </a:buClr>
              <a:buSzPct val="100000"/>
              <a:buFont typeface="Arial"/>
              <a:buNone/>
            </a:pPr>
            <a:r>
              <a:rPr lang="en-US" sz="1200" dirty="0" smtClean="0">
                <a:latin typeface="Arial"/>
                <a:ea typeface="Arial"/>
                <a:cs typeface="Arial"/>
                <a:sym typeface="Arial"/>
              </a:rPr>
              <a:t>Then compare what’s been said and written down to a slide with the following points about Continuing Review:</a:t>
            </a:r>
          </a:p>
          <a:p>
            <a:pPr marL="457200" lvl="0" indent="-298450" rtl="0">
              <a:lnSpc>
                <a:spcPct val="115000"/>
              </a:lnSpc>
              <a:spcBef>
                <a:spcPts val="0"/>
              </a:spcBef>
              <a:buClr>
                <a:schemeClr val="dk1"/>
              </a:buClr>
              <a:buSzPct val="100000"/>
              <a:buFont typeface="Arial"/>
              <a:buChar char="●"/>
            </a:pPr>
            <a:r>
              <a:rPr lang="en-US" sz="1200" dirty="0" smtClean="0">
                <a:latin typeface="Arial"/>
                <a:ea typeface="Arial"/>
                <a:cs typeface="Arial"/>
                <a:sym typeface="Arial"/>
              </a:rPr>
              <a:t>Pertains to protocols or animal activity (“those elements of research, testing, or teaching procedures that involve the care and use of animals”).</a:t>
            </a:r>
          </a:p>
          <a:p>
            <a:pPr marL="457200" lvl="0" indent="-298450" rtl="0">
              <a:lnSpc>
                <a:spcPct val="115000"/>
              </a:lnSpc>
              <a:spcBef>
                <a:spcPts val="0"/>
              </a:spcBef>
              <a:buClr>
                <a:schemeClr val="dk1"/>
              </a:buClr>
              <a:buSzPct val="100000"/>
              <a:buFont typeface="Arial"/>
              <a:buChar char="●"/>
            </a:pPr>
            <a:r>
              <a:rPr lang="en-US" sz="1200" dirty="0" smtClean="0">
                <a:latin typeface="Arial"/>
                <a:ea typeface="Arial"/>
                <a:cs typeface="Arial"/>
                <a:sym typeface="Arial"/>
              </a:rPr>
              <a:t>Specifically required by the AWRs.</a:t>
            </a:r>
          </a:p>
          <a:p>
            <a:pPr marL="457200" lvl="0" indent="-298450" rtl="0">
              <a:lnSpc>
                <a:spcPct val="115000"/>
              </a:lnSpc>
              <a:spcBef>
                <a:spcPts val="0"/>
              </a:spcBef>
              <a:buClr>
                <a:schemeClr val="dk1"/>
              </a:buClr>
              <a:buSzPct val="100000"/>
              <a:buFont typeface="Arial"/>
              <a:buChar char="●"/>
            </a:pPr>
            <a:r>
              <a:rPr lang="en-US" sz="1200" dirty="0" smtClean="0">
                <a:latin typeface="Arial"/>
                <a:ea typeface="Arial"/>
                <a:cs typeface="Arial"/>
                <a:sym typeface="Arial"/>
              </a:rPr>
              <a:t>Not specifically required by the PHS Policy.</a:t>
            </a:r>
          </a:p>
          <a:p>
            <a:pPr marL="457200" lvl="0" indent="-298450" rtl="0">
              <a:lnSpc>
                <a:spcPct val="115000"/>
              </a:lnSpc>
              <a:spcBef>
                <a:spcPts val="0"/>
              </a:spcBef>
              <a:buClr>
                <a:schemeClr val="dk1"/>
              </a:buClr>
              <a:buSzPct val="100000"/>
              <a:buFont typeface="Arial"/>
              <a:buChar char="●"/>
            </a:pPr>
            <a:r>
              <a:rPr lang="en-US" sz="1200" dirty="0" smtClean="0">
                <a:latin typeface="Arial"/>
                <a:ea typeface="Arial"/>
                <a:cs typeface="Arial"/>
                <a:sym typeface="Arial"/>
              </a:rPr>
              <a:t>Must be done at least annually.</a:t>
            </a:r>
          </a:p>
          <a:p>
            <a:pPr marL="457200" lvl="0" indent="-298450" rtl="0">
              <a:lnSpc>
                <a:spcPct val="115000"/>
              </a:lnSpc>
              <a:spcBef>
                <a:spcPts val="0"/>
              </a:spcBef>
              <a:buClr>
                <a:schemeClr val="dk1"/>
              </a:buClr>
              <a:buSzPct val="100000"/>
              <a:buFont typeface="Arial"/>
              <a:buChar char="●"/>
            </a:pPr>
            <a:r>
              <a:rPr lang="en-US" sz="1200" dirty="0" smtClean="0">
                <a:latin typeface="Arial"/>
                <a:ea typeface="Arial"/>
                <a:cs typeface="Arial"/>
                <a:sym typeface="Arial"/>
              </a:rPr>
              <a:t>The review may be conducted by the IACUC or a subcommittee.</a:t>
            </a:r>
          </a:p>
          <a:p>
            <a:pPr marL="457200" lvl="0" indent="-298450" rtl="0">
              <a:lnSpc>
                <a:spcPct val="115000"/>
              </a:lnSpc>
              <a:spcBef>
                <a:spcPts val="0"/>
              </a:spcBef>
              <a:buClr>
                <a:schemeClr val="dk1"/>
              </a:buClr>
              <a:buSzPct val="100000"/>
              <a:buFont typeface="Arial"/>
              <a:buChar char="●"/>
            </a:pPr>
            <a:r>
              <a:rPr lang="en-US" sz="1200" dirty="0" smtClean="0">
                <a:latin typeface="Arial"/>
                <a:ea typeface="Arial"/>
                <a:cs typeface="Arial"/>
                <a:sym typeface="Arial"/>
              </a:rPr>
              <a:t>All IACUC members must be informed of the annual reviews.</a:t>
            </a:r>
          </a:p>
          <a:p>
            <a:pPr marL="457200" lvl="0" indent="-298450" rtl="0">
              <a:lnSpc>
                <a:spcPct val="115000"/>
              </a:lnSpc>
              <a:spcBef>
                <a:spcPts val="0"/>
              </a:spcBef>
              <a:buClr>
                <a:schemeClr val="dk1"/>
              </a:buClr>
              <a:buSzPct val="100000"/>
              <a:buFont typeface="Arial"/>
              <a:buChar char="●"/>
            </a:pPr>
            <a:r>
              <a:rPr lang="en-US" sz="1200" dirty="0" smtClean="0">
                <a:latin typeface="Arial"/>
                <a:ea typeface="Arial"/>
                <a:cs typeface="Arial"/>
                <a:sym typeface="Arial"/>
              </a:rPr>
              <a:t>All IACUC members must be given the opportunity to participate in the annual reviews.</a:t>
            </a:r>
          </a:p>
          <a:p>
            <a:pPr marL="457200" lvl="0" indent="-298450" rtl="0">
              <a:lnSpc>
                <a:spcPct val="115000"/>
              </a:lnSpc>
              <a:spcBef>
                <a:spcPts val="0"/>
              </a:spcBef>
              <a:buClr>
                <a:schemeClr val="dk1"/>
              </a:buClr>
              <a:buSzPct val="100000"/>
              <a:buFont typeface="Arial"/>
              <a:buChar char="●"/>
            </a:pPr>
            <a:r>
              <a:rPr lang="en-US" sz="1200" dirty="0" smtClean="0">
                <a:latin typeface="Arial"/>
                <a:ea typeface="Arial"/>
                <a:cs typeface="Arial"/>
                <a:sym typeface="Arial"/>
              </a:rPr>
              <a:t>The Continuing Reviews and decisions are documented in writing.</a:t>
            </a:r>
          </a:p>
          <a:p>
            <a:pPr marL="457200" lvl="0" indent="-298450" rtl="0">
              <a:lnSpc>
                <a:spcPct val="115000"/>
              </a:lnSpc>
              <a:spcBef>
                <a:spcPts val="0"/>
              </a:spcBef>
              <a:buClr>
                <a:schemeClr val="dk1"/>
              </a:buClr>
              <a:buSzPct val="100000"/>
              <a:buFont typeface="Arial"/>
              <a:buChar char="●"/>
            </a:pPr>
            <a:r>
              <a:rPr lang="en-US" sz="1200" dirty="0" smtClean="0">
                <a:latin typeface="Arial"/>
                <a:ea typeface="Arial"/>
                <a:cs typeface="Arial"/>
                <a:sym typeface="Arial"/>
              </a:rPr>
              <a:t>The review should consider new activities, changes in the number and type of animal, new exceptions to the AWA regulation and standards.</a:t>
            </a:r>
            <a:r>
              <a:rPr lang="en-US" sz="1200" i="1" dirty="0" smtClean="0">
                <a:latin typeface="Arial"/>
                <a:ea typeface="Arial"/>
                <a:cs typeface="Arial"/>
                <a:sym typeface="Arial"/>
              </a:rPr>
              <a:t> [taken from the 2015 USDA Animal Care Inspection Guide]</a:t>
            </a:r>
            <a:r>
              <a:rPr lang="en-US" sz="1200" dirty="0" smtClean="0">
                <a:latin typeface="Arial"/>
                <a:ea typeface="Arial"/>
                <a:cs typeface="Arial"/>
                <a:sym typeface="Arial"/>
              </a:rPr>
              <a:t> ​</a:t>
            </a:r>
          </a:p>
          <a:p>
            <a:pPr marL="0" marR="0" lvl="0" indent="0" algn="l" rtl="0">
              <a:spcBef>
                <a:spcPts val="0"/>
              </a:spcBef>
              <a:buSzPct val="25000"/>
              <a:buNone/>
            </a:pPr>
            <a:endParaRPr lang="en-US" sz="1400" b="0" i="0" u="none" strike="noStrike" cap="none" dirty="0" smtClean="0">
              <a:solidFill>
                <a:schemeClr val="dk1"/>
              </a:solidFill>
              <a:latin typeface="+mn-lt"/>
              <a:ea typeface="Calibri"/>
              <a:cs typeface="Calibri"/>
              <a:sym typeface="Calibri"/>
            </a:endParaRPr>
          </a:p>
          <a:p>
            <a:pPr marL="0" marR="0" lvl="0" indent="0" algn="l" rtl="0">
              <a:spcBef>
                <a:spcPts val="0"/>
              </a:spcBef>
              <a:buSzPct val="25000"/>
              <a:buNone/>
            </a:pPr>
            <a:r>
              <a:rPr lang="en-US" sz="1400" b="0" i="0" u="none" strike="noStrike" cap="none" dirty="0" smtClean="0">
                <a:solidFill>
                  <a:schemeClr val="dk1"/>
                </a:solidFill>
                <a:latin typeface="+mn-lt"/>
                <a:ea typeface="Calibri"/>
                <a:cs typeface="Calibri"/>
                <a:sym typeface="Calibri"/>
              </a:rPr>
              <a:t>SUMMATIVE ASSESSMENT</a:t>
            </a:r>
          </a:p>
          <a:p>
            <a:pPr marL="0" marR="0" lvl="0" indent="0" algn="l" rtl="0">
              <a:spcBef>
                <a:spcPts val="0"/>
              </a:spcBef>
              <a:buSzPct val="25000"/>
              <a:buNone/>
            </a:pPr>
            <a:endParaRPr lang="en-US" dirty="0" smtClean="0"/>
          </a:p>
          <a:p>
            <a:pPr marL="0" marR="0" lvl="0" indent="0" algn="l" rtl="0">
              <a:spcBef>
                <a:spcPts val="0"/>
              </a:spcBef>
              <a:buSzPct val="25000"/>
              <a:buNone/>
            </a:pPr>
            <a:r>
              <a:rPr lang="en-US" sz="1400" b="0" i="0" u="none" strike="noStrike" cap="none" dirty="0" smtClean="0">
                <a:solidFill>
                  <a:schemeClr val="dk1"/>
                </a:solidFill>
                <a:latin typeface="+mn-lt"/>
                <a:ea typeface="Calibri"/>
                <a:cs typeface="Calibri"/>
                <a:sym typeface="Calibri"/>
              </a:rPr>
              <a:t>GROUP WORK: </a:t>
            </a:r>
          </a:p>
          <a:p>
            <a:pPr marL="0" marR="0" lvl="0" indent="0" algn="l" rtl="0">
              <a:spcBef>
                <a:spcPts val="0"/>
              </a:spcBef>
              <a:buSzPct val="25000"/>
              <a:buNone/>
            </a:pPr>
            <a:r>
              <a:rPr lang="en-US" sz="1400" b="0" i="0" u="none" strike="noStrike" cap="none" dirty="0" smtClean="0">
                <a:solidFill>
                  <a:schemeClr val="dk1"/>
                </a:solidFill>
                <a:latin typeface="+mn-lt"/>
                <a:ea typeface="Calibri"/>
                <a:cs typeface="Calibri"/>
                <a:sym typeface="Calibri"/>
              </a:rPr>
              <a:t>Draft guidance for continuing review that meets the requirements of both AWR and PHS Policy.</a:t>
            </a:r>
            <a:endParaRPr lang="en-US" sz="1400" b="0" i="0" u="none" strike="noStrike" cap="none" dirty="0">
              <a:solidFill>
                <a:schemeClr val="dk1"/>
              </a:solidFill>
              <a:latin typeface="+mn-lt"/>
              <a:ea typeface="Calibri"/>
              <a:cs typeface="Calibri"/>
              <a:sym typeface="Calibri"/>
            </a:endParaRPr>
          </a:p>
        </p:txBody>
      </p:sp>
      <p:sp>
        <p:nvSpPr>
          <p:cNvPr id="4" name="Slide Number Placeholder 3"/>
          <p:cNvSpPr>
            <a:spLocks noGrp="1"/>
          </p:cNvSpPr>
          <p:nvPr>
            <p:ph type="sldNum" sz="quarter" idx="10"/>
          </p:nvPr>
        </p:nvSpPr>
        <p:spPr/>
        <p:txBody>
          <a:bodyPr/>
          <a:lstStyle/>
          <a:p>
            <a:fld id="{34E73900-D774-4263-9E62-7B04010704C6}" type="slidenum">
              <a:rPr lang="en-US" smtClean="0"/>
              <a:t>11</a:t>
            </a:fld>
            <a:endParaRPr lang="en-US" dirty="0"/>
          </a:p>
        </p:txBody>
      </p:sp>
    </p:spTree>
    <p:extLst>
      <p:ext uri="{BB962C8B-B14F-4D97-AF65-F5344CB8AC3E}">
        <p14:creationId xmlns:p14="http://schemas.microsoft.com/office/powerpoint/2010/main" val="3335789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spcBef>
                <a:spcPts val="0"/>
              </a:spcBef>
              <a:buSzPct val="25000"/>
              <a:buNone/>
            </a:pPr>
            <a:r>
              <a:rPr lang="en-US" sz="1600" b="0" i="0" u="none" strike="noStrike" cap="none" dirty="0" smtClean="0">
                <a:solidFill>
                  <a:schemeClr val="dk1"/>
                </a:solidFill>
                <a:latin typeface="+mn-lt"/>
                <a:ea typeface="Calibri"/>
                <a:cs typeface="Calibri"/>
                <a:sym typeface="Calibri"/>
              </a:rPr>
              <a:t>FORMATIVE ASSESSMENT</a:t>
            </a:r>
          </a:p>
          <a:p>
            <a:pPr marL="0" marR="0" lvl="0" indent="0" algn="l" rtl="0">
              <a:spcBef>
                <a:spcPts val="0"/>
              </a:spcBef>
              <a:buSzPct val="25000"/>
              <a:buNone/>
            </a:pPr>
            <a:endParaRPr lang="en-US" sz="1400" dirty="0" smtClean="0"/>
          </a:p>
          <a:p>
            <a:pPr marL="0" marR="0" lvl="0" indent="0" algn="l" rtl="0">
              <a:spcBef>
                <a:spcPts val="0"/>
              </a:spcBef>
              <a:buSzPct val="25000"/>
              <a:buNone/>
            </a:pPr>
            <a:r>
              <a:rPr lang="en-US" sz="1600" b="0" i="0" u="none" strike="noStrike" cap="none" dirty="0" smtClean="0">
                <a:solidFill>
                  <a:schemeClr val="dk1"/>
                </a:solidFill>
                <a:latin typeface="+mn-lt"/>
                <a:ea typeface="Calibri"/>
                <a:cs typeface="Calibri"/>
                <a:sym typeface="Calibri"/>
              </a:rPr>
              <a:t>GROUP WORK: VENN DIAGRAM</a:t>
            </a:r>
          </a:p>
          <a:p>
            <a:pPr marL="0" marR="0" lvl="0" indent="0" algn="l" rtl="0">
              <a:spcBef>
                <a:spcPts val="0"/>
              </a:spcBef>
              <a:buSzPct val="25000"/>
              <a:buNone/>
            </a:pPr>
            <a:r>
              <a:rPr lang="en-US" sz="1600" b="0" i="0" u="none" strike="noStrike" cap="none" dirty="0" smtClean="0">
                <a:solidFill>
                  <a:schemeClr val="dk1"/>
                </a:solidFill>
                <a:latin typeface="+mn-lt"/>
                <a:ea typeface="Calibri"/>
                <a:cs typeface="Calibri"/>
                <a:sym typeface="Calibri"/>
              </a:rPr>
              <a:t>At each table, you have eleven (11) post-it notes with a </a:t>
            </a:r>
            <a:r>
              <a:rPr lang="en-US" sz="1400" dirty="0" smtClean="0"/>
              <a:t>characteristic</a:t>
            </a:r>
            <a:r>
              <a:rPr lang="en-US" sz="1600" b="0" i="0" u="none" strike="noStrike" cap="none" dirty="0" smtClean="0">
                <a:solidFill>
                  <a:schemeClr val="dk1"/>
                </a:solidFill>
                <a:latin typeface="+mn-lt"/>
                <a:ea typeface="Calibri"/>
                <a:cs typeface="Calibri"/>
                <a:sym typeface="Calibri"/>
              </a:rPr>
              <a:t> on each; discuss with your group under which method for review, FCR, DMR (or both) your statement belongs (3 min); bring the post-it </a:t>
            </a:r>
            <a:r>
              <a:rPr lang="en-US" sz="1400" dirty="0" smtClean="0"/>
              <a:t>to the slide </a:t>
            </a:r>
            <a:r>
              <a:rPr lang="en-US" sz="1600" b="0" i="0" u="none" strike="noStrike" cap="none" dirty="0" smtClean="0">
                <a:solidFill>
                  <a:schemeClr val="dk1"/>
                </a:solidFill>
                <a:latin typeface="+mn-lt"/>
                <a:ea typeface="Calibri"/>
                <a:cs typeface="Calibri"/>
                <a:sym typeface="Calibri"/>
              </a:rPr>
              <a:t>and place it in the section you think it belongs on the Venn Diagram (next slide). (1 min)</a:t>
            </a:r>
            <a:r>
              <a:rPr lang="en-US" sz="1400" dirty="0" smtClean="0"/>
              <a:t>. Characteristics are:</a:t>
            </a:r>
          </a:p>
          <a:p>
            <a:pPr marL="457200" marR="0" lvl="0" indent="-298450" algn="l" rtl="0">
              <a:spcBef>
                <a:spcPts val="0"/>
              </a:spcBef>
              <a:buSzPct val="100000"/>
              <a:buAutoNum type="arabicPeriod"/>
            </a:pPr>
            <a:r>
              <a:rPr lang="en-US" sz="1400" dirty="0" smtClean="0"/>
              <a:t>Majority/Quorum</a:t>
            </a:r>
          </a:p>
          <a:p>
            <a:pPr marL="457200" marR="0" lvl="0" indent="-298450" algn="l" rtl="0">
              <a:spcBef>
                <a:spcPts val="0"/>
              </a:spcBef>
              <a:buSzPct val="100000"/>
              <a:buAutoNum type="arabicPeriod"/>
            </a:pPr>
            <a:r>
              <a:rPr lang="en-US" sz="1400" dirty="0" smtClean="0"/>
              <a:t>Convened meeting</a:t>
            </a:r>
          </a:p>
          <a:p>
            <a:pPr marL="457200" marR="0" lvl="0" indent="-298450" algn="l" rtl="0">
              <a:spcBef>
                <a:spcPts val="0"/>
              </a:spcBef>
              <a:buSzPct val="100000"/>
              <a:buAutoNum type="arabicPeriod"/>
            </a:pPr>
            <a:r>
              <a:rPr lang="en-US" sz="1400" dirty="0" smtClean="0"/>
              <a:t>Real time</a:t>
            </a:r>
          </a:p>
          <a:p>
            <a:pPr marL="457200" marR="0" lvl="0" indent="-298450" algn="l" rtl="0">
              <a:spcBef>
                <a:spcPts val="0"/>
              </a:spcBef>
              <a:buSzPct val="100000"/>
              <a:buAutoNum type="arabicPeriod"/>
            </a:pPr>
            <a:r>
              <a:rPr lang="en-US" sz="1400" dirty="0" smtClean="0"/>
              <a:t>Can disapprove</a:t>
            </a:r>
          </a:p>
          <a:p>
            <a:pPr marL="457200" marR="0" lvl="0" indent="-298450" algn="l" rtl="0">
              <a:spcBef>
                <a:spcPts val="0"/>
              </a:spcBef>
              <a:buSzPct val="100000"/>
              <a:buAutoNum type="arabicPeriod"/>
            </a:pPr>
            <a:r>
              <a:rPr lang="en-US" sz="1400" dirty="0" smtClean="0"/>
              <a:t>Properly constituted IACUC</a:t>
            </a:r>
          </a:p>
          <a:p>
            <a:pPr marL="457200" marR="0" lvl="0" indent="-298450" algn="l" rtl="0">
              <a:spcBef>
                <a:spcPts val="0"/>
              </a:spcBef>
              <a:buSzPct val="100000"/>
              <a:buAutoNum type="arabicPeriod"/>
            </a:pPr>
            <a:r>
              <a:rPr lang="en-US" sz="1400" dirty="0" smtClean="0"/>
              <a:t>Can approve or specify MRSA</a:t>
            </a:r>
          </a:p>
          <a:p>
            <a:pPr marL="457200" marR="0" lvl="0" indent="-298450" algn="l" rtl="0">
              <a:spcBef>
                <a:spcPts val="0"/>
              </a:spcBef>
              <a:buSzPct val="100000"/>
              <a:buAutoNum type="arabicPeriod"/>
            </a:pPr>
            <a:r>
              <a:rPr lang="en-US" sz="1400" dirty="0" smtClean="0"/>
              <a:t>All have opportunity to see protocol</a:t>
            </a:r>
          </a:p>
          <a:p>
            <a:pPr marL="457200" marR="0" lvl="0" indent="-298450" algn="l" rtl="0">
              <a:spcBef>
                <a:spcPts val="0"/>
              </a:spcBef>
              <a:buSzPct val="100000"/>
              <a:buAutoNum type="arabicPeriod"/>
            </a:pPr>
            <a:r>
              <a:rPr lang="en-US" sz="1400" dirty="0" smtClean="0"/>
              <a:t>Subcommittee</a:t>
            </a:r>
          </a:p>
          <a:p>
            <a:pPr marL="457200" marR="0" lvl="0" indent="-298450" algn="l" rtl="0">
              <a:spcBef>
                <a:spcPts val="0"/>
              </a:spcBef>
              <a:buSzPct val="100000"/>
              <a:buAutoNum type="arabicPeriod"/>
            </a:pPr>
            <a:r>
              <a:rPr lang="en-US" sz="1400" dirty="0" smtClean="0"/>
              <a:t>Cannot disapprove</a:t>
            </a:r>
          </a:p>
          <a:p>
            <a:pPr marL="457200" marR="0" lvl="0" indent="-298450" algn="l" rtl="0">
              <a:spcBef>
                <a:spcPts val="0"/>
              </a:spcBef>
              <a:buSzPct val="100000"/>
              <a:buAutoNum type="arabicPeriod"/>
            </a:pPr>
            <a:r>
              <a:rPr lang="en-US" sz="1400" dirty="0" smtClean="0"/>
              <a:t>Designated by Chair</a:t>
            </a:r>
          </a:p>
          <a:p>
            <a:pPr marL="457200" marR="0" lvl="0" indent="-298450" algn="l" rtl="0">
              <a:spcBef>
                <a:spcPts val="0"/>
              </a:spcBef>
              <a:buSzPct val="100000"/>
              <a:buAutoNum type="arabicPeriod"/>
            </a:pPr>
            <a:r>
              <a:rPr lang="en-US" sz="1400" dirty="0" smtClean="0"/>
              <a:t>Can request FCR</a:t>
            </a:r>
          </a:p>
          <a:p>
            <a:pPr marL="0" marR="0" lvl="0" indent="0" algn="l" rtl="0">
              <a:spcBef>
                <a:spcPts val="0"/>
              </a:spcBef>
              <a:buSzPct val="25000"/>
              <a:buNone/>
            </a:pPr>
            <a:endParaRPr lang="en-US" sz="1600" b="0" i="0" u="none" strike="noStrike" cap="none" dirty="0" smtClean="0">
              <a:solidFill>
                <a:schemeClr val="dk1"/>
              </a:solidFill>
              <a:latin typeface="+mn-lt"/>
              <a:ea typeface="Calibri"/>
              <a:cs typeface="Calibri"/>
              <a:sym typeface="Calibri"/>
            </a:endParaRPr>
          </a:p>
          <a:p>
            <a:pPr marL="0" marR="0" lvl="0" indent="0" algn="l" rtl="0">
              <a:spcBef>
                <a:spcPts val="0"/>
              </a:spcBef>
              <a:buSzPct val="25000"/>
              <a:buNone/>
            </a:pPr>
            <a:r>
              <a:rPr lang="en-US" sz="1600" b="0" i="0" u="none" strike="noStrike" cap="none" dirty="0" smtClean="0">
                <a:solidFill>
                  <a:schemeClr val="dk1"/>
                </a:solidFill>
                <a:latin typeface="+mn-lt"/>
                <a:ea typeface="Calibri"/>
                <a:cs typeface="Calibri"/>
                <a:sym typeface="Calibri"/>
              </a:rPr>
              <a:t>SUMMATIVE ASSESSMENT</a:t>
            </a:r>
          </a:p>
          <a:p>
            <a:pPr marL="0" marR="0" lvl="0" indent="-69850" algn="l" rtl="0">
              <a:spcBef>
                <a:spcPts val="0"/>
              </a:spcBef>
              <a:buClr>
                <a:schemeClr val="dk1"/>
              </a:buClr>
              <a:buSzPct val="100000"/>
              <a:buFont typeface="Arial"/>
              <a:buNone/>
            </a:pPr>
            <a:r>
              <a:rPr lang="en-US" sz="1400" dirty="0" smtClean="0">
                <a:latin typeface="Arial"/>
                <a:ea typeface="Arial"/>
                <a:cs typeface="Arial"/>
                <a:sym typeface="Arial"/>
              </a:rPr>
              <a:t>Case-based -- an example of a protocol is presented and a series of questions either need to be answered  by the team or have answers they can select and place in the correct order.  	</a:t>
            </a:r>
          </a:p>
          <a:p>
            <a:pPr marL="0" marR="0" lvl="0" indent="-69850" algn="l" rtl="0">
              <a:spcBef>
                <a:spcPts val="0"/>
              </a:spcBef>
              <a:buClr>
                <a:schemeClr val="dk1"/>
              </a:buClr>
              <a:buSzPct val="100000"/>
              <a:buFont typeface="Arial"/>
              <a:buNone/>
            </a:pPr>
            <a:endParaRPr lang="en-US" sz="1400" dirty="0" smtClean="0">
              <a:latin typeface="Arial"/>
              <a:ea typeface="Arial"/>
              <a:cs typeface="Arial"/>
              <a:sym typeface="Arial"/>
            </a:endParaRPr>
          </a:p>
          <a:p>
            <a:pPr marL="0" marR="0" lvl="0" indent="-69850" algn="l" rtl="0">
              <a:spcBef>
                <a:spcPts val="0"/>
              </a:spcBef>
              <a:buClr>
                <a:schemeClr val="dk1"/>
              </a:buClr>
              <a:buSzPct val="100000"/>
              <a:buFont typeface="Arial"/>
              <a:buNone/>
            </a:pPr>
            <a:r>
              <a:rPr lang="en-US" sz="1400" dirty="0" smtClean="0">
                <a:latin typeface="Arial"/>
                <a:ea typeface="Arial"/>
                <a:cs typeface="Arial"/>
                <a:sym typeface="Arial"/>
              </a:rPr>
              <a:t>Animal research project is submitted to the IACUC office. The IACUC Chair distributes the protocol to the members.</a:t>
            </a:r>
          </a:p>
          <a:p>
            <a:pPr marL="0" marR="0" lvl="0" indent="-69850" algn="l" rtl="0">
              <a:spcBef>
                <a:spcPts val="0"/>
              </a:spcBef>
              <a:buClr>
                <a:schemeClr val="dk1"/>
              </a:buClr>
              <a:buSzPct val="100000"/>
              <a:buFont typeface="Arial"/>
              <a:buNone/>
            </a:pPr>
            <a:r>
              <a:rPr lang="en-US" sz="1400" dirty="0" smtClean="0">
                <a:latin typeface="Arial"/>
                <a:ea typeface="Arial"/>
                <a:cs typeface="Arial"/>
                <a:sym typeface="Arial"/>
              </a:rPr>
              <a:t>1.</a:t>
            </a:r>
            <a:r>
              <a:rPr lang="en-US" sz="800" dirty="0" smtClean="0">
                <a:latin typeface="Arial"/>
                <a:ea typeface="Arial"/>
                <a:cs typeface="Arial"/>
                <a:sym typeface="Arial"/>
              </a:rPr>
              <a:t>   </a:t>
            </a:r>
            <a:r>
              <a:rPr lang="en-US" sz="1400" dirty="0" smtClean="0">
                <a:latin typeface="Arial"/>
                <a:ea typeface="Arial"/>
                <a:cs typeface="Arial"/>
                <a:sym typeface="Arial"/>
              </a:rPr>
              <a:t>The IACUC, which is properly constituted, agrees to DMR for this protocol. The __________ designates the members to conduct the review.</a:t>
            </a:r>
          </a:p>
          <a:p>
            <a:pPr marL="0" marR="0" lvl="0" indent="-69850" algn="l" rtl="0">
              <a:spcBef>
                <a:spcPts val="0"/>
              </a:spcBef>
              <a:buClr>
                <a:schemeClr val="dk1"/>
              </a:buClr>
              <a:buSzPct val="100000"/>
              <a:buFont typeface="Arial"/>
              <a:buNone/>
            </a:pPr>
            <a:endParaRPr lang="en-US" sz="1400" dirty="0" smtClean="0">
              <a:latin typeface="Arial"/>
              <a:ea typeface="Arial"/>
              <a:cs typeface="Arial"/>
              <a:sym typeface="Arial"/>
            </a:endParaRPr>
          </a:p>
          <a:p>
            <a:pPr marL="0" marR="0" lvl="0" indent="-69850" algn="l" rtl="0">
              <a:spcBef>
                <a:spcPts val="0"/>
              </a:spcBef>
              <a:buClr>
                <a:schemeClr val="dk1"/>
              </a:buClr>
              <a:buSzPct val="100000"/>
              <a:buFont typeface="Arial"/>
              <a:buNone/>
            </a:pPr>
            <a:r>
              <a:rPr lang="en-US" sz="1400" dirty="0" smtClean="0">
                <a:latin typeface="Arial"/>
                <a:ea typeface="Arial"/>
                <a:cs typeface="Arial"/>
                <a:sym typeface="Arial"/>
              </a:rPr>
              <a:t>2.</a:t>
            </a:r>
            <a:r>
              <a:rPr lang="en-US" sz="800" dirty="0" smtClean="0">
                <a:latin typeface="Arial"/>
                <a:ea typeface="Arial"/>
                <a:cs typeface="Arial"/>
                <a:sym typeface="Arial"/>
              </a:rPr>
              <a:t>   </a:t>
            </a:r>
            <a:r>
              <a:rPr lang="en-US" sz="1400" dirty="0" smtClean="0">
                <a:latin typeface="Arial"/>
                <a:ea typeface="Arial"/>
                <a:cs typeface="Arial"/>
                <a:sym typeface="Arial"/>
              </a:rPr>
              <a:t>One member wants the protocol to go to FCR but the Chair and other members do not agree so the Chair decides to send it to DMR. This is acceptable and legal due to expediting approval so as not to impede research activities.  T or F</a:t>
            </a:r>
          </a:p>
          <a:p>
            <a:pPr marL="0" marR="0" lvl="0" indent="-69850" algn="l" rtl="0">
              <a:spcBef>
                <a:spcPts val="0"/>
              </a:spcBef>
              <a:buClr>
                <a:schemeClr val="dk1"/>
              </a:buClr>
              <a:buSzPct val="100000"/>
              <a:buFont typeface="Arial"/>
              <a:buNone/>
            </a:pPr>
            <a:endParaRPr lang="en-US" sz="1400" dirty="0" smtClean="0">
              <a:latin typeface="Arial"/>
              <a:ea typeface="Arial"/>
              <a:cs typeface="Arial"/>
              <a:sym typeface="Arial"/>
            </a:endParaRPr>
          </a:p>
          <a:p>
            <a:pPr marL="0" marR="0" lvl="0" indent="-69850" algn="l" rtl="0">
              <a:spcBef>
                <a:spcPts val="0"/>
              </a:spcBef>
              <a:buClr>
                <a:schemeClr val="dk1"/>
              </a:buClr>
              <a:buSzPct val="100000"/>
              <a:buFont typeface="Arial"/>
              <a:buNone/>
            </a:pPr>
            <a:r>
              <a:rPr lang="en-US" sz="1400" dirty="0" smtClean="0">
                <a:latin typeface="Arial"/>
                <a:ea typeface="Arial"/>
                <a:cs typeface="Arial"/>
                <a:sym typeface="Arial"/>
              </a:rPr>
              <a:t>3.</a:t>
            </a:r>
            <a:r>
              <a:rPr lang="en-US" sz="800" dirty="0" smtClean="0">
                <a:latin typeface="Arial"/>
                <a:ea typeface="Arial"/>
                <a:cs typeface="Arial"/>
                <a:sym typeface="Arial"/>
              </a:rPr>
              <a:t>   	</a:t>
            </a:r>
            <a:r>
              <a:rPr lang="en-US" sz="1400" dirty="0" smtClean="0">
                <a:latin typeface="Arial"/>
                <a:ea typeface="Arial"/>
                <a:cs typeface="Arial"/>
                <a:sym typeface="Arial"/>
              </a:rPr>
              <a:t>The subcommittee members do not agree on approving the protocol.  Pick the correct answer (only 1):</a:t>
            </a:r>
          </a:p>
          <a:p>
            <a:pPr marL="0" marR="0" lvl="0" indent="387350" algn="l" rtl="0">
              <a:spcBef>
                <a:spcPts val="0"/>
              </a:spcBef>
              <a:buClr>
                <a:schemeClr val="dk1"/>
              </a:buClr>
              <a:buSzPct val="100000"/>
              <a:buFont typeface="Arial"/>
              <a:buNone/>
            </a:pPr>
            <a:r>
              <a:rPr lang="en-US" sz="1400" dirty="0" smtClean="0">
                <a:latin typeface="Arial"/>
                <a:ea typeface="Arial"/>
                <a:cs typeface="Arial"/>
                <a:sym typeface="Arial"/>
              </a:rPr>
              <a:t>a.</a:t>
            </a:r>
            <a:r>
              <a:rPr lang="en-US" sz="800" dirty="0" smtClean="0">
                <a:latin typeface="Arial"/>
                <a:ea typeface="Arial"/>
                <a:cs typeface="Arial"/>
                <a:sym typeface="Arial"/>
              </a:rPr>
              <a:t>       </a:t>
            </a:r>
            <a:r>
              <a:rPr lang="en-US" sz="1400" dirty="0" smtClean="0">
                <a:latin typeface="Arial"/>
                <a:ea typeface="Arial"/>
                <a:cs typeface="Arial"/>
                <a:sym typeface="Arial"/>
              </a:rPr>
              <a:t>A majority of the DMR subcommittee may vote to approve or disapprove the protocol.</a:t>
            </a:r>
          </a:p>
          <a:p>
            <a:pPr marL="0" marR="0" lvl="0" indent="387350" algn="l" rtl="0">
              <a:spcBef>
                <a:spcPts val="0"/>
              </a:spcBef>
              <a:buClr>
                <a:schemeClr val="dk1"/>
              </a:buClr>
              <a:buSzPct val="100000"/>
              <a:buFont typeface="Arial"/>
              <a:buNone/>
            </a:pPr>
            <a:r>
              <a:rPr lang="en-US" sz="1400" dirty="0" smtClean="0">
                <a:latin typeface="Arial"/>
                <a:ea typeface="Arial"/>
                <a:cs typeface="Arial"/>
                <a:sym typeface="Arial"/>
              </a:rPr>
              <a:t>b.</a:t>
            </a:r>
            <a:r>
              <a:rPr lang="en-US" sz="800" dirty="0" smtClean="0">
                <a:latin typeface="Arial"/>
                <a:ea typeface="Arial"/>
                <a:cs typeface="Arial"/>
                <a:sym typeface="Arial"/>
              </a:rPr>
              <a:t>      </a:t>
            </a:r>
            <a:r>
              <a:rPr lang="en-US" sz="1400" dirty="0" smtClean="0">
                <a:latin typeface="Arial"/>
                <a:ea typeface="Arial"/>
                <a:cs typeface="Arial"/>
                <a:sym typeface="Arial"/>
              </a:rPr>
              <a:t>The Chair may designate a new DMR subcommittee to conduct the review.</a:t>
            </a:r>
          </a:p>
          <a:p>
            <a:pPr marL="0" marR="0" lvl="0" indent="387350" algn="l" rtl="0">
              <a:spcBef>
                <a:spcPts val="0"/>
              </a:spcBef>
              <a:buClr>
                <a:schemeClr val="dk1"/>
              </a:buClr>
              <a:buSzPct val="100000"/>
              <a:buFont typeface="Arial"/>
              <a:buNone/>
            </a:pPr>
            <a:r>
              <a:rPr lang="en-US" sz="1400" dirty="0" smtClean="0">
                <a:latin typeface="Arial"/>
                <a:ea typeface="Arial"/>
                <a:cs typeface="Arial"/>
                <a:sym typeface="Arial"/>
              </a:rPr>
              <a:t>c.</a:t>
            </a:r>
            <a:r>
              <a:rPr lang="en-US" sz="800" dirty="0" smtClean="0">
                <a:latin typeface="Arial"/>
                <a:ea typeface="Arial"/>
                <a:cs typeface="Arial"/>
                <a:sym typeface="Arial"/>
              </a:rPr>
              <a:t>       </a:t>
            </a:r>
            <a:r>
              <a:rPr lang="en-US" sz="1400" dirty="0" smtClean="0">
                <a:latin typeface="Arial"/>
                <a:ea typeface="Arial"/>
                <a:cs typeface="Arial"/>
                <a:sym typeface="Arial"/>
              </a:rPr>
              <a:t>The protocol goes back to the full IACUC at a convened meeting for FCR.</a:t>
            </a:r>
          </a:p>
          <a:p>
            <a:pPr marL="0" marR="0" lvl="0" indent="387350" algn="l" rtl="0">
              <a:spcBef>
                <a:spcPts val="0"/>
              </a:spcBef>
              <a:buClr>
                <a:schemeClr val="dk1"/>
              </a:buClr>
              <a:buSzPct val="100000"/>
              <a:buFont typeface="Arial"/>
              <a:buNone/>
            </a:pPr>
            <a:r>
              <a:rPr lang="en-US" sz="1400" dirty="0" smtClean="0">
                <a:latin typeface="Arial"/>
                <a:ea typeface="Arial"/>
                <a:cs typeface="Arial"/>
                <a:sym typeface="Arial"/>
              </a:rPr>
              <a:t>d.</a:t>
            </a:r>
            <a:r>
              <a:rPr lang="en-US" sz="800" dirty="0" smtClean="0">
                <a:latin typeface="Arial"/>
                <a:ea typeface="Arial"/>
                <a:cs typeface="Arial"/>
                <a:sym typeface="Arial"/>
              </a:rPr>
              <a:t>      </a:t>
            </a:r>
            <a:r>
              <a:rPr lang="en-US" sz="1400" dirty="0" smtClean="0">
                <a:latin typeface="Arial"/>
                <a:ea typeface="Arial"/>
                <a:cs typeface="Arial"/>
                <a:sym typeface="Arial"/>
              </a:rPr>
              <a:t>The Chair can make the determination to approve or disapprove the protocol if the DMR members do not agree.</a:t>
            </a:r>
          </a:p>
          <a:p>
            <a:pPr marL="0" marR="0" lvl="0" indent="-69850" algn="l" rtl="0">
              <a:spcBef>
                <a:spcPts val="0"/>
              </a:spcBef>
              <a:buClr>
                <a:schemeClr val="dk1"/>
              </a:buClr>
              <a:buSzPct val="100000"/>
              <a:buFont typeface="Arial"/>
              <a:buNone/>
            </a:pPr>
            <a:endParaRPr lang="en-US" sz="1400" dirty="0" smtClean="0">
              <a:latin typeface="Arial"/>
              <a:ea typeface="Arial"/>
              <a:cs typeface="Arial"/>
              <a:sym typeface="Arial"/>
            </a:endParaRPr>
          </a:p>
          <a:p>
            <a:pPr marL="0" marR="0" lvl="0" indent="-69850" algn="l" rtl="0">
              <a:spcBef>
                <a:spcPts val="0"/>
              </a:spcBef>
              <a:buClr>
                <a:schemeClr val="dk1"/>
              </a:buClr>
              <a:buSzPct val="100000"/>
              <a:buFont typeface="Arial"/>
              <a:buNone/>
            </a:pPr>
            <a:r>
              <a:rPr lang="en-US" sz="1400" dirty="0" smtClean="0">
                <a:latin typeface="Arial"/>
                <a:ea typeface="Arial"/>
                <a:cs typeface="Arial"/>
                <a:sym typeface="Arial"/>
              </a:rPr>
              <a:t>4.</a:t>
            </a:r>
            <a:r>
              <a:rPr lang="en-US" sz="800" dirty="0" smtClean="0">
                <a:latin typeface="Arial"/>
                <a:ea typeface="Arial"/>
                <a:cs typeface="Arial"/>
                <a:sym typeface="Arial"/>
              </a:rPr>
              <a:t>   	</a:t>
            </a:r>
            <a:r>
              <a:rPr lang="en-US" sz="1400" dirty="0" smtClean="0">
                <a:latin typeface="Arial"/>
                <a:ea typeface="Arial"/>
                <a:cs typeface="Arial"/>
                <a:sym typeface="Arial"/>
              </a:rPr>
              <a:t>The protocol has now had FCR conducted. A majority or quorum may vote to approve or disapprove the protocol.  T or F</a:t>
            </a:r>
          </a:p>
          <a:p>
            <a:pPr marL="0" marR="0" lvl="0" indent="-69850" algn="l" rtl="0">
              <a:spcBef>
                <a:spcPts val="0"/>
              </a:spcBef>
              <a:buClr>
                <a:schemeClr val="dk1"/>
              </a:buClr>
              <a:buSzPct val="100000"/>
              <a:buFont typeface="Arial"/>
              <a:buNone/>
            </a:pPr>
            <a:endParaRPr lang="en-US" sz="1400" dirty="0" smtClean="0">
              <a:latin typeface="Arial"/>
              <a:ea typeface="Arial"/>
              <a:cs typeface="Arial"/>
              <a:sym typeface="Arial"/>
            </a:endParaRPr>
          </a:p>
          <a:p>
            <a:pPr marL="0" marR="0" lvl="0" indent="-69850" algn="l" rtl="0">
              <a:spcBef>
                <a:spcPts val="0"/>
              </a:spcBef>
              <a:buClr>
                <a:schemeClr val="dk1"/>
              </a:buClr>
              <a:buSzPct val="100000"/>
              <a:buFont typeface="Arial"/>
              <a:buNone/>
            </a:pPr>
            <a:r>
              <a:rPr lang="en-US" sz="1400" dirty="0" smtClean="0">
                <a:latin typeface="Arial"/>
                <a:ea typeface="Arial"/>
                <a:cs typeface="Arial"/>
                <a:sym typeface="Arial"/>
              </a:rPr>
              <a:t>5.</a:t>
            </a:r>
            <a:r>
              <a:rPr lang="en-US" sz="800" dirty="0" smtClean="0">
                <a:latin typeface="Arial"/>
                <a:ea typeface="Arial"/>
                <a:cs typeface="Arial"/>
                <a:sym typeface="Arial"/>
              </a:rPr>
              <a:t>   	</a:t>
            </a:r>
            <a:r>
              <a:rPr lang="en-US" sz="1400" dirty="0" smtClean="0">
                <a:latin typeface="Arial"/>
                <a:ea typeface="Arial"/>
                <a:cs typeface="Arial"/>
                <a:sym typeface="Arial"/>
              </a:rPr>
              <a:t>The protocol involves painful and distressful procedures that include justification for not providing relief due to scientific aims.  </a:t>
            </a:r>
          </a:p>
          <a:p>
            <a:pPr marL="0" marR="0" lvl="0" indent="387350" algn="l" rtl="0">
              <a:spcBef>
                <a:spcPts val="0"/>
              </a:spcBef>
              <a:buClr>
                <a:schemeClr val="dk1"/>
              </a:buClr>
              <a:buSzPct val="100000"/>
              <a:buFont typeface="Arial"/>
              <a:buNone/>
            </a:pPr>
            <a:r>
              <a:rPr lang="en-US" sz="1400" dirty="0" smtClean="0">
                <a:latin typeface="Arial"/>
                <a:ea typeface="Arial"/>
                <a:cs typeface="Arial"/>
                <a:sym typeface="Arial"/>
              </a:rPr>
              <a:t>Choose the correct answer below (more than one may be correct):</a:t>
            </a:r>
          </a:p>
          <a:p>
            <a:pPr marL="0" marR="0" lvl="0" indent="387350" algn="l" rtl="0">
              <a:spcBef>
                <a:spcPts val="0"/>
              </a:spcBef>
              <a:buClr>
                <a:schemeClr val="dk1"/>
              </a:buClr>
              <a:buSzPct val="100000"/>
              <a:buFont typeface="Arial"/>
              <a:buNone/>
            </a:pPr>
            <a:r>
              <a:rPr lang="en-US" sz="1400" dirty="0" smtClean="0">
                <a:latin typeface="Arial"/>
                <a:ea typeface="Arial"/>
                <a:cs typeface="Arial"/>
                <a:sym typeface="Arial"/>
              </a:rPr>
              <a:t>a.</a:t>
            </a:r>
            <a:r>
              <a:rPr lang="en-US" sz="800" dirty="0" smtClean="0">
                <a:latin typeface="Arial"/>
                <a:ea typeface="Arial"/>
                <a:cs typeface="Arial"/>
                <a:sym typeface="Arial"/>
              </a:rPr>
              <a:t>      </a:t>
            </a:r>
            <a:r>
              <a:rPr lang="en-US" sz="1400" dirty="0" smtClean="0">
                <a:latin typeface="Arial"/>
                <a:ea typeface="Arial"/>
                <a:cs typeface="Arial"/>
                <a:sym typeface="Arial"/>
              </a:rPr>
              <a:t>The protocol must automatically go to FCR.</a:t>
            </a:r>
          </a:p>
          <a:p>
            <a:pPr marL="0" marR="0" lvl="0" indent="387350" algn="l" rtl="0">
              <a:spcBef>
                <a:spcPts val="0"/>
              </a:spcBef>
              <a:buClr>
                <a:schemeClr val="dk1"/>
              </a:buClr>
              <a:buSzPct val="100000"/>
              <a:buFont typeface="Arial"/>
              <a:buNone/>
            </a:pPr>
            <a:r>
              <a:rPr lang="en-US" sz="1400" dirty="0" smtClean="0">
                <a:latin typeface="Arial"/>
                <a:ea typeface="Arial"/>
                <a:cs typeface="Arial"/>
                <a:sym typeface="Arial"/>
              </a:rPr>
              <a:t>b.</a:t>
            </a:r>
            <a:r>
              <a:rPr lang="en-US" sz="800" dirty="0" smtClean="0">
                <a:latin typeface="Arial"/>
                <a:ea typeface="Arial"/>
                <a:cs typeface="Arial"/>
                <a:sym typeface="Arial"/>
              </a:rPr>
              <a:t>      </a:t>
            </a:r>
            <a:r>
              <a:rPr lang="en-US" sz="1400" dirty="0" smtClean="0">
                <a:latin typeface="Arial"/>
                <a:ea typeface="Arial"/>
                <a:cs typeface="Arial"/>
                <a:sym typeface="Arial"/>
              </a:rPr>
              <a:t>The protocol may be reviewed by DMR but must have unanimous agreement for approval.</a:t>
            </a:r>
          </a:p>
          <a:p>
            <a:pPr marL="0" marR="0" lvl="0" indent="387350" algn="l" rtl="0">
              <a:spcBef>
                <a:spcPts val="0"/>
              </a:spcBef>
              <a:buClr>
                <a:schemeClr val="dk1"/>
              </a:buClr>
              <a:buSzPct val="100000"/>
              <a:buFont typeface="Arial"/>
              <a:buNone/>
            </a:pPr>
            <a:r>
              <a:rPr lang="en-US" sz="1400" dirty="0" smtClean="0">
                <a:latin typeface="Arial"/>
                <a:ea typeface="Arial"/>
                <a:cs typeface="Arial"/>
                <a:sym typeface="Arial"/>
              </a:rPr>
              <a:t>c.</a:t>
            </a:r>
            <a:r>
              <a:rPr lang="en-US" sz="800" dirty="0" smtClean="0">
                <a:latin typeface="Arial"/>
                <a:ea typeface="Arial"/>
                <a:cs typeface="Arial"/>
                <a:sym typeface="Arial"/>
              </a:rPr>
              <a:t>      </a:t>
            </a:r>
            <a:r>
              <a:rPr lang="en-US" sz="1400" dirty="0" smtClean="0">
                <a:latin typeface="Arial"/>
                <a:ea typeface="Arial"/>
                <a:cs typeface="Arial"/>
                <a:sym typeface="Arial"/>
              </a:rPr>
              <a:t>The DMR members have questions of the PI and AV and ask for a consultation before voting to approve.</a:t>
            </a:r>
          </a:p>
          <a:p>
            <a:pPr marL="0" marR="0" lvl="0" indent="387350" algn="l" rtl="0">
              <a:spcBef>
                <a:spcPts val="0"/>
              </a:spcBef>
              <a:buClr>
                <a:schemeClr val="dk1"/>
              </a:buClr>
              <a:buSzPct val="100000"/>
              <a:buFont typeface="Arial"/>
              <a:buNone/>
            </a:pPr>
            <a:r>
              <a:rPr lang="en-US" sz="1400" dirty="0" smtClean="0">
                <a:latin typeface="Arial"/>
                <a:ea typeface="Arial"/>
                <a:cs typeface="Arial"/>
                <a:sym typeface="Arial"/>
              </a:rPr>
              <a:t>d.</a:t>
            </a:r>
            <a:r>
              <a:rPr lang="en-US" sz="800" dirty="0" smtClean="0">
                <a:latin typeface="Arial"/>
                <a:ea typeface="Arial"/>
                <a:cs typeface="Arial"/>
                <a:sym typeface="Arial"/>
              </a:rPr>
              <a:t>      </a:t>
            </a:r>
            <a:r>
              <a:rPr lang="en-US" sz="1400" dirty="0" smtClean="0">
                <a:latin typeface="Arial"/>
                <a:ea typeface="Arial"/>
                <a:cs typeface="Arial"/>
                <a:sym typeface="Arial"/>
              </a:rPr>
              <a:t>Only FCR can call on the PI and AV for consultation on Category E procedures.</a:t>
            </a:r>
          </a:p>
          <a:p>
            <a:pPr marL="0" marR="0" lvl="0" indent="387350" algn="l" rtl="0">
              <a:spcBef>
                <a:spcPts val="0"/>
              </a:spcBef>
              <a:buClr>
                <a:schemeClr val="dk1"/>
              </a:buClr>
              <a:buSzPct val="100000"/>
              <a:buFont typeface="Arial"/>
              <a:buNone/>
            </a:pPr>
            <a:r>
              <a:rPr lang="en-US" sz="1400" dirty="0" smtClean="0">
                <a:latin typeface="Arial"/>
                <a:ea typeface="Arial"/>
                <a:cs typeface="Arial"/>
                <a:sym typeface="Arial"/>
              </a:rPr>
              <a:t>e.</a:t>
            </a:r>
            <a:r>
              <a:rPr lang="en-US" sz="800" dirty="0" smtClean="0">
                <a:latin typeface="Arial"/>
                <a:ea typeface="Arial"/>
                <a:cs typeface="Arial"/>
                <a:sym typeface="Arial"/>
              </a:rPr>
              <a:t>      </a:t>
            </a:r>
            <a:r>
              <a:rPr lang="en-US" sz="1400" dirty="0" smtClean="0">
                <a:latin typeface="Arial"/>
                <a:ea typeface="Arial"/>
                <a:cs typeface="Arial"/>
                <a:sym typeface="Arial"/>
              </a:rPr>
              <a:t>DMR members do not agree on approval of the protocol so it is disapproved.</a:t>
            </a:r>
          </a:p>
          <a:p>
            <a:pPr marL="457200" marR="0" lvl="0" indent="-69850" algn="l" rtl="0">
              <a:spcBef>
                <a:spcPts val="0"/>
              </a:spcBef>
              <a:buClr>
                <a:schemeClr val="dk1"/>
              </a:buClr>
              <a:buSzPct val="100000"/>
              <a:buFont typeface="Arial"/>
              <a:buNone/>
            </a:pPr>
            <a:r>
              <a:rPr lang="en-US" sz="1400" dirty="0" smtClean="0">
                <a:latin typeface="Arial"/>
                <a:ea typeface="Arial"/>
                <a:cs typeface="Arial"/>
                <a:sym typeface="Arial"/>
              </a:rPr>
              <a:t>f.</a:t>
            </a:r>
            <a:r>
              <a:rPr lang="en-US" sz="800" dirty="0" smtClean="0">
                <a:latin typeface="Arial"/>
                <a:ea typeface="Arial"/>
                <a:cs typeface="Arial"/>
                <a:sym typeface="Arial"/>
              </a:rPr>
              <a:t>       </a:t>
            </a:r>
            <a:r>
              <a:rPr lang="en-US" sz="1400" dirty="0" smtClean="0">
                <a:latin typeface="Arial"/>
                <a:ea typeface="Arial"/>
                <a:cs typeface="Arial"/>
                <a:sym typeface="Arial"/>
              </a:rPr>
              <a:t>DMR members do not agree on approval of the protocol so it goes back to FCR where must be reviewed real time at a convened meeting, and may be approved or disapproved by a majority of the voting members. </a:t>
            </a:r>
          </a:p>
          <a:p>
            <a:pPr marL="0" marR="0" lvl="0" indent="0" algn="l" rtl="0">
              <a:spcBef>
                <a:spcPts val="0"/>
              </a:spcBef>
              <a:buSzPct val="25000"/>
              <a:buNone/>
            </a:pPr>
            <a:endParaRPr lang="en-US" sz="1400" dirty="0" smtClean="0"/>
          </a:p>
          <a:p>
            <a:pPr marL="0" marR="0" lvl="0" indent="0" algn="l" rtl="0">
              <a:spcBef>
                <a:spcPts val="0"/>
              </a:spcBef>
              <a:buSzPct val="25000"/>
              <a:buNone/>
            </a:pPr>
            <a:r>
              <a:rPr lang="en-US" sz="1400" dirty="0" smtClean="0"/>
              <a:t>OR</a:t>
            </a:r>
          </a:p>
          <a:p>
            <a:pPr marL="0" marR="0" lvl="0" indent="-69850" algn="l" rtl="0">
              <a:spcBef>
                <a:spcPts val="0"/>
              </a:spcBef>
              <a:buClr>
                <a:schemeClr val="dk1"/>
              </a:buClr>
              <a:buSzPct val="91666"/>
              <a:buFont typeface="Arial"/>
              <a:buNone/>
            </a:pPr>
            <a:endParaRPr lang="en-US" sz="1400" dirty="0" smtClean="0"/>
          </a:p>
          <a:p>
            <a:pPr marL="0" marR="0" lvl="0" indent="-69850" algn="l" rtl="0">
              <a:spcBef>
                <a:spcPts val="0"/>
              </a:spcBef>
              <a:buClr>
                <a:schemeClr val="dk1"/>
              </a:buClr>
              <a:buSzPct val="91666"/>
              <a:buFont typeface="Arial"/>
              <a:buNone/>
            </a:pPr>
            <a:r>
              <a:rPr lang="en-US" sz="1400" dirty="0" smtClean="0"/>
              <a:t>GROUP WORK: DECISION TREE OR CONCEPT MAP</a:t>
            </a:r>
          </a:p>
          <a:p>
            <a:pPr marL="0" marR="0" lvl="0" indent="-69850" algn="l" rtl="0">
              <a:spcBef>
                <a:spcPts val="0"/>
              </a:spcBef>
              <a:buClr>
                <a:schemeClr val="dk1"/>
              </a:buClr>
              <a:buSzPct val="91666"/>
              <a:buFont typeface="Arial"/>
              <a:buNone/>
            </a:pPr>
            <a:r>
              <a:rPr lang="en-US" sz="1400" dirty="0" smtClean="0"/>
              <a:t>As a group, create a concept map for the DMR and FCR processes.  </a:t>
            </a:r>
          </a:p>
          <a:p>
            <a:pPr marL="0" marR="0" lvl="0" indent="-69850" algn="l" rtl="0">
              <a:spcBef>
                <a:spcPts val="0"/>
              </a:spcBef>
              <a:buClr>
                <a:schemeClr val="dk1"/>
              </a:buClr>
              <a:buSzPct val="91666"/>
              <a:buFont typeface="Arial"/>
              <a:buNone/>
            </a:pPr>
            <a:r>
              <a:rPr lang="en-US" sz="1400" dirty="0" smtClean="0"/>
              <a:t>Alternatively, as a group, choose from a stack of index cards or items on bubbles/shapes, and place them onto decision tree or concept map so that DMR and FCR processes are correct. If a decision tree, apply items in the correct sequence. </a:t>
            </a:r>
            <a:r>
              <a:rPr lang="en-US" sz="1400" u="sng" dirty="0" smtClean="0"/>
              <a:t>See slide 16</a:t>
            </a:r>
            <a:r>
              <a:rPr lang="en-US" sz="1400" dirty="0" smtClean="0"/>
              <a:t>.</a:t>
            </a:r>
          </a:p>
          <a:p>
            <a:pPr marL="0" marR="0" lvl="0" indent="-69850" algn="l" rtl="0">
              <a:spcBef>
                <a:spcPts val="0"/>
              </a:spcBef>
              <a:buClr>
                <a:schemeClr val="dk1"/>
              </a:buClr>
              <a:buSzPct val="91666"/>
              <a:buFont typeface="Arial"/>
              <a:buNone/>
            </a:pPr>
            <a:endParaRPr lang="en-US" sz="1400" dirty="0" smtClean="0"/>
          </a:p>
          <a:p>
            <a:pPr marL="0" marR="0" lvl="0" indent="-69850" algn="l" rtl="0">
              <a:spcBef>
                <a:spcPts val="0"/>
              </a:spcBef>
              <a:buClr>
                <a:schemeClr val="dk1"/>
              </a:buClr>
              <a:buSzPct val="91666"/>
              <a:buFont typeface="Arial"/>
              <a:buNone/>
            </a:pPr>
            <a:r>
              <a:rPr lang="en-US" sz="1400" dirty="0" smtClean="0"/>
              <a:t>GROUP WORK: SCENARIO</a:t>
            </a:r>
          </a:p>
          <a:p>
            <a:pPr marL="0" marR="0" lvl="0" indent="-69850" algn="l" rtl="0">
              <a:spcBef>
                <a:spcPts val="0"/>
              </a:spcBef>
              <a:buClr>
                <a:schemeClr val="dk1"/>
              </a:buClr>
              <a:buSzPct val="91666"/>
              <a:buFont typeface="Arial"/>
              <a:buNone/>
            </a:pPr>
            <a:r>
              <a:rPr lang="en-US" sz="1400" dirty="0" smtClean="0"/>
              <a:t>Animal research project submitted to the IACUC office.  IACUC Chair distributes the protocol to the members.</a:t>
            </a:r>
          </a:p>
        </p:txBody>
      </p:sp>
      <p:sp>
        <p:nvSpPr>
          <p:cNvPr id="4" name="Slide Number Placeholder 3"/>
          <p:cNvSpPr>
            <a:spLocks noGrp="1"/>
          </p:cNvSpPr>
          <p:nvPr>
            <p:ph type="sldNum" sz="quarter" idx="10"/>
          </p:nvPr>
        </p:nvSpPr>
        <p:spPr/>
        <p:txBody>
          <a:bodyPr/>
          <a:lstStyle/>
          <a:p>
            <a:fld id="{34E73900-D774-4263-9E62-7B04010704C6}" type="slidenum">
              <a:rPr lang="en-US" smtClean="0"/>
              <a:t>12</a:t>
            </a:fld>
            <a:endParaRPr lang="en-US" dirty="0"/>
          </a:p>
        </p:txBody>
      </p:sp>
    </p:spTree>
    <p:extLst>
      <p:ext uri="{BB962C8B-B14F-4D97-AF65-F5344CB8AC3E}">
        <p14:creationId xmlns:p14="http://schemas.microsoft.com/office/powerpoint/2010/main" val="46188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B07F982-217E-4141-9FAB-C635E685A648}" type="datetimeFigureOut">
              <a:rPr lang="en-US" smtClean="0"/>
              <a:pPr/>
              <a:t>10/4/2017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8E20CDE-7369-4FEA-B23A-A46E8DF7836E}" type="slidenum">
              <a:rPr lang="en-US" smtClean="0"/>
              <a:pPr/>
              <a:t>‹#›</a:t>
            </a:fld>
            <a:endParaRPr lang="en-US" dirty="0"/>
          </a:p>
        </p:txBody>
      </p:sp>
    </p:spTree>
    <p:extLst>
      <p:ext uri="{BB962C8B-B14F-4D97-AF65-F5344CB8AC3E}">
        <p14:creationId xmlns:p14="http://schemas.microsoft.com/office/powerpoint/2010/main" val="16865911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07F982-217E-4141-9FAB-C635E685A648}"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E20CDE-7369-4FEA-B23A-A46E8DF7836E}" type="slidenum">
              <a:rPr lang="en-US" smtClean="0"/>
              <a:pPr/>
              <a:t>‹#›</a:t>
            </a:fld>
            <a:endParaRPr lang="en-US" dirty="0"/>
          </a:p>
        </p:txBody>
      </p:sp>
    </p:spTree>
    <p:extLst>
      <p:ext uri="{BB962C8B-B14F-4D97-AF65-F5344CB8AC3E}">
        <p14:creationId xmlns:p14="http://schemas.microsoft.com/office/powerpoint/2010/main" val="1408504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B07F982-217E-4141-9FAB-C635E685A648}" type="datetimeFigureOut">
              <a:rPr lang="en-US" smtClean="0"/>
              <a:pPr/>
              <a:t>10/4/2017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8E20CDE-7369-4FEA-B23A-A46E8DF7836E}" type="slidenum">
              <a:rPr lang="en-US" smtClean="0"/>
              <a:pPr/>
              <a:t>‹#›</a:t>
            </a:fld>
            <a:endParaRPr lang="en-US" dirty="0"/>
          </a:p>
        </p:txBody>
      </p:sp>
    </p:spTree>
    <p:extLst>
      <p:ext uri="{BB962C8B-B14F-4D97-AF65-F5344CB8AC3E}">
        <p14:creationId xmlns:p14="http://schemas.microsoft.com/office/powerpoint/2010/main" val="344855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5759"/>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07F982-217E-4141-9FAB-C635E685A648}" type="datetimeFigureOut">
              <a:rPr lang="en-US" smtClean="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38E20CDE-7369-4FEA-B23A-A46E8DF7836E}" type="slidenum">
              <a:rPr lang="en-US" smtClean="0"/>
              <a:pPr/>
              <a:t>‹#›</a:t>
            </a:fld>
            <a:endParaRPr lang="en-US" dirty="0"/>
          </a:p>
        </p:txBody>
      </p:sp>
    </p:spTree>
    <p:extLst>
      <p:ext uri="{BB962C8B-B14F-4D97-AF65-F5344CB8AC3E}">
        <p14:creationId xmlns:p14="http://schemas.microsoft.com/office/powerpoint/2010/main" val="17098753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B07F982-217E-4141-9FAB-C635E685A648}" type="datetimeFigureOut">
              <a:rPr lang="en-US" smtClean="0"/>
              <a:pPr/>
              <a:t>10/4/2017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8E20CDE-7369-4FEA-B23A-A46E8DF7836E}" type="slidenum">
              <a:rPr lang="en-US" smtClean="0"/>
              <a:pPr/>
              <a:t>‹#›</a:t>
            </a:fld>
            <a:endParaRPr lang="en-US" dirty="0"/>
          </a:p>
        </p:txBody>
      </p:sp>
    </p:spTree>
    <p:extLst>
      <p:ext uri="{BB962C8B-B14F-4D97-AF65-F5344CB8AC3E}">
        <p14:creationId xmlns:p14="http://schemas.microsoft.com/office/powerpoint/2010/main" val="4191082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07F982-217E-4141-9FAB-C635E685A648}" type="datetimeFigureOut">
              <a:rPr lang="en-US" smtClean="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E20CDE-7369-4FEA-B23A-A46E8DF7836E}" type="slidenum">
              <a:rPr lang="en-US" smtClean="0"/>
              <a:pPr/>
              <a:t>‹#›</a:t>
            </a:fld>
            <a:endParaRPr lang="en-US" dirty="0"/>
          </a:p>
        </p:txBody>
      </p:sp>
    </p:spTree>
    <p:extLst>
      <p:ext uri="{BB962C8B-B14F-4D97-AF65-F5344CB8AC3E}">
        <p14:creationId xmlns:p14="http://schemas.microsoft.com/office/powerpoint/2010/main" val="1426478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07F982-217E-4141-9FAB-C635E685A648}" type="datetimeFigureOut">
              <a:rPr lang="en-US" smtClean="0"/>
              <a:pPr/>
              <a:t>10/4/2017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8E20CDE-7369-4FEA-B23A-A46E8DF7836E}" type="slidenum">
              <a:rPr lang="en-US" smtClean="0"/>
              <a:pPr/>
              <a:t>‹#›</a:t>
            </a:fld>
            <a:endParaRPr lang="en-US" dirty="0"/>
          </a:p>
        </p:txBody>
      </p:sp>
    </p:spTree>
    <p:extLst>
      <p:ext uri="{BB962C8B-B14F-4D97-AF65-F5344CB8AC3E}">
        <p14:creationId xmlns:p14="http://schemas.microsoft.com/office/powerpoint/2010/main" val="266502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07F982-217E-4141-9FAB-C635E685A648}" type="datetimeFigureOut">
              <a:rPr lang="en-US" smtClean="0"/>
              <a:pPr/>
              <a:t>10/4/2017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8E20CDE-7369-4FEA-B23A-A46E8DF7836E}" type="slidenum">
              <a:rPr lang="en-US" smtClean="0"/>
              <a:pPr/>
              <a:t>‹#›</a:t>
            </a:fld>
            <a:endParaRPr lang="en-US" dirty="0"/>
          </a:p>
        </p:txBody>
      </p:sp>
    </p:spTree>
    <p:extLst>
      <p:ext uri="{BB962C8B-B14F-4D97-AF65-F5344CB8AC3E}">
        <p14:creationId xmlns:p14="http://schemas.microsoft.com/office/powerpoint/2010/main" val="2987612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7F982-217E-4141-9FAB-C635E685A648}" type="datetimeFigureOut">
              <a:rPr lang="en-US" smtClean="0"/>
              <a:pPr/>
              <a:t>10/4/2017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8E20CDE-7369-4FEA-B23A-A46E8DF7836E}" type="slidenum">
              <a:rPr lang="en-US" smtClean="0"/>
              <a:pPr/>
              <a:t>‹#›</a:t>
            </a:fld>
            <a:endParaRPr lang="en-US" dirty="0"/>
          </a:p>
        </p:txBody>
      </p:sp>
    </p:spTree>
    <p:extLst>
      <p:ext uri="{BB962C8B-B14F-4D97-AF65-F5344CB8AC3E}">
        <p14:creationId xmlns:p14="http://schemas.microsoft.com/office/powerpoint/2010/main" val="778136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B07F982-217E-4141-9FAB-C635E685A648}" type="datetimeFigureOut">
              <a:rPr lang="en-US" smtClean="0"/>
              <a:pPr/>
              <a:t>10/4/2017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8E20CDE-7369-4FEA-B23A-A46E8DF7836E}" type="slidenum">
              <a:rPr lang="en-US" smtClean="0"/>
              <a:pPr/>
              <a:t>‹#›</a:t>
            </a:fld>
            <a:endParaRPr lang="en-US" dirty="0"/>
          </a:p>
        </p:txBody>
      </p:sp>
    </p:spTree>
    <p:extLst>
      <p:ext uri="{BB962C8B-B14F-4D97-AF65-F5344CB8AC3E}">
        <p14:creationId xmlns:p14="http://schemas.microsoft.com/office/powerpoint/2010/main" val="3939560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7F982-217E-4141-9FAB-C635E685A648}" type="datetimeFigureOut">
              <a:rPr lang="en-US" smtClean="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E20CDE-7369-4FEA-B23A-A46E8DF7836E}" type="slidenum">
              <a:rPr lang="en-US" smtClean="0"/>
              <a:pPr/>
              <a:t>‹#›</a:t>
            </a:fld>
            <a:endParaRPr lang="en-US" dirty="0"/>
          </a:p>
        </p:txBody>
      </p:sp>
    </p:spTree>
    <p:extLst>
      <p:ext uri="{BB962C8B-B14F-4D97-AF65-F5344CB8AC3E}">
        <p14:creationId xmlns:p14="http://schemas.microsoft.com/office/powerpoint/2010/main" val="1237495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B07F982-217E-4141-9FAB-C635E685A648}" type="datetimeFigureOut">
              <a:rPr lang="en-US" smtClean="0"/>
              <a:pPr/>
              <a:t>10/4/2017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8E20CDE-7369-4FEA-B23A-A46E8DF7836E}"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7676267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iming>
    <p:tnLst>
      <p:par>
        <p:cTn id="1" dur="indefinite" restart="never" nodeType="tmRoot"/>
      </p:par>
    </p:tnLst>
  </p:timing>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1" y="715631"/>
            <a:ext cx="10993549" cy="2014869"/>
          </a:xfrm>
        </p:spPr>
        <p:txBody>
          <a:bodyPr>
            <a:normAutofit/>
          </a:bodyPr>
          <a:lstStyle/>
          <a:p>
            <a:r>
              <a:rPr lang="en-US" dirty="0" smtClean="0"/>
              <a:t>Methods of Protocol review:</a:t>
            </a:r>
            <a:br>
              <a:rPr lang="en-US" dirty="0" smtClean="0"/>
            </a:br>
            <a:r>
              <a:rPr lang="en-US" dirty="0" smtClean="0"/>
              <a:t>DMR, FCR, and Continuing Review</a:t>
            </a:r>
            <a:br>
              <a:rPr lang="en-US" dirty="0" smtClean="0"/>
            </a:br>
            <a:r>
              <a:rPr lang="en-US" sz="1800" dirty="0" smtClean="0">
                <a:solidFill>
                  <a:schemeClr val="accent2"/>
                </a:solidFill>
              </a:rPr>
              <a:t>JOE CROSSNO, LARISSA DOBBELEARE, NICOLE DUFFEE, CYD GILLETT, TRACY THOMPSON</a:t>
            </a:r>
            <a:endParaRPr lang="en-US" sz="1800" dirty="0">
              <a:solidFill>
                <a:schemeClr val="accent2"/>
              </a:solidFill>
            </a:endParaRPr>
          </a:p>
        </p:txBody>
      </p:sp>
    </p:spTree>
    <p:extLst>
      <p:ext uri="{BB962C8B-B14F-4D97-AF65-F5344CB8AC3E}">
        <p14:creationId xmlns:p14="http://schemas.microsoft.com/office/powerpoint/2010/main" val="3625422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assessments – </a:t>
            </a:r>
            <a:r>
              <a:rPr lang="en-US" dirty="0" smtClean="0"/>
              <a:t>continuing review</a:t>
            </a:r>
            <a:endParaRPr lang="en-US" dirty="0"/>
          </a:p>
        </p:txBody>
      </p:sp>
      <p:sp>
        <p:nvSpPr>
          <p:cNvPr id="3" name="Content Placeholder 2"/>
          <p:cNvSpPr>
            <a:spLocks noGrp="1"/>
          </p:cNvSpPr>
          <p:nvPr>
            <p:ph idx="1"/>
          </p:nvPr>
        </p:nvSpPr>
        <p:spPr>
          <a:xfrm>
            <a:off x="581193" y="2198889"/>
            <a:ext cx="11280607" cy="4185634"/>
          </a:xfrm>
        </p:spPr>
        <p:txBody>
          <a:bodyPr>
            <a:noAutofit/>
          </a:bodyPr>
          <a:lstStyle/>
          <a:p>
            <a:pPr>
              <a:spcBef>
                <a:spcPts val="300"/>
              </a:spcBef>
              <a:spcAft>
                <a:spcPts val="300"/>
              </a:spcAft>
            </a:pPr>
            <a:r>
              <a:rPr lang="en-US" sz="2400" u="sng" dirty="0" smtClean="0"/>
              <a:t>Evaluate</a:t>
            </a:r>
            <a:r>
              <a:rPr lang="en-US" sz="2400" dirty="0" smtClean="0"/>
              <a:t> how continuing review may affect regulatory burden, animal welfare and occupational health and safety.</a:t>
            </a:r>
            <a:endParaRPr lang="en-US" sz="2400" dirty="0" smtClean="0"/>
          </a:p>
        </p:txBody>
      </p:sp>
    </p:spTree>
    <p:extLst>
      <p:ext uri="{BB962C8B-B14F-4D97-AF65-F5344CB8AC3E}">
        <p14:creationId xmlns:p14="http://schemas.microsoft.com/office/powerpoint/2010/main" val="1061587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assessments – </a:t>
            </a:r>
            <a:r>
              <a:rPr lang="en-US" dirty="0" smtClean="0"/>
              <a:t>continuing review</a:t>
            </a:r>
            <a:endParaRPr lang="en-US" dirty="0"/>
          </a:p>
        </p:txBody>
      </p:sp>
      <p:sp>
        <p:nvSpPr>
          <p:cNvPr id="3" name="Content Placeholder 2"/>
          <p:cNvSpPr>
            <a:spLocks noGrp="1"/>
          </p:cNvSpPr>
          <p:nvPr>
            <p:ph idx="1"/>
          </p:nvPr>
        </p:nvSpPr>
        <p:spPr>
          <a:xfrm>
            <a:off x="581193" y="2198889"/>
            <a:ext cx="11280607" cy="4185634"/>
          </a:xfrm>
        </p:spPr>
        <p:txBody>
          <a:bodyPr>
            <a:noAutofit/>
          </a:bodyPr>
          <a:lstStyle/>
          <a:p>
            <a:pPr>
              <a:spcBef>
                <a:spcPts val="300"/>
              </a:spcBef>
              <a:spcAft>
                <a:spcPts val="300"/>
              </a:spcAft>
            </a:pPr>
            <a:r>
              <a:rPr lang="en-US" sz="2400" u="sng" dirty="0" smtClean="0"/>
              <a:t>Formulate</a:t>
            </a:r>
            <a:r>
              <a:rPr lang="en-US" sz="2400" dirty="0" smtClean="0"/>
              <a:t> guidance on conducting continuing review.</a:t>
            </a:r>
            <a:endParaRPr lang="en-US" sz="2400" dirty="0" smtClean="0"/>
          </a:p>
        </p:txBody>
      </p:sp>
    </p:spTree>
    <p:extLst>
      <p:ext uri="{BB962C8B-B14F-4D97-AF65-F5344CB8AC3E}">
        <p14:creationId xmlns:p14="http://schemas.microsoft.com/office/powerpoint/2010/main" val="2363093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assessments – </a:t>
            </a:r>
            <a:r>
              <a:rPr lang="en-US" dirty="0" smtClean="0"/>
              <a:t>FCR/DMR</a:t>
            </a:r>
            <a:endParaRPr lang="en-US" dirty="0"/>
          </a:p>
        </p:txBody>
      </p:sp>
      <p:sp>
        <p:nvSpPr>
          <p:cNvPr id="3" name="Content Placeholder 2"/>
          <p:cNvSpPr>
            <a:spLocks noGrp="1"/>
          </p:cNvSpPr>
          <p:nvPr>
            <p:ph idx="1"/>
          </p:nvPr>
        </p:nvSpPr>
        <p:spPr>
          <a:xfrm>
            <a:off x="581193" y="2198889"/>
            <a:ext cx="11280607" cy="4185634"/>
          </a:xfrm>
        </p:spPr>
        <p:txBody>
          <a:bodyPr>
            <a:noAutofit/>
          </a:bodyPr>
          <a:lstStyle/>
          <a:p>
            <a:pPr>
              <a:spcBef>
                <a:spcPts val="300"/>
              </a:spcBef>
              <a:spcAft>
                <a:spcPts val="300"/>
              </a:spcAft>
            </a:pPr>
            <a:r>
              <a:rPr lang="en-US" sz="2400" u="sng" dirty="0" smtClean="0"/>
              <a:t>Differentiate</a:t>
            </a:r>
            <a:r>
              <a:rPr lang="en-US" sz="2400" dirty="0" smtClean="0"/>
              <a:t> between FCR and DMR.</a:t>
            </a:r>
            <a:endParaRPr lang="en-US" sz="2400" dirty="0" smtClean="0"/>
          </a:p>
        </p:txBody>
      </p:sp>
    </p:spTree>
    <p:extLst>
      <p:ext uri="{BB962C8B-B14F-4D97-AF65-F5344CB8AC3E}">
        <p14:creationId xmlns:p14="http://schemas.microsoft.com/office/powerpoint/2010/main" val="2237090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descr="FCR - DMR" title="FCR - DMR"/>
          <p:cNvGraphicFramePr>
            <a:graphicFrameLocks noGrp="1"/>
          </p:cNvGraphicFramePr>
          <p:nvPr>
            <p:ph idx="1"/>
            <p:extLst>
              <p:ext uri="{D42A27DB-BD31-4B8C-83A1-F6EECF244321}">
                <p14:modId xmlns:p14="http://schemas.microsoft.com/office/powerpoint/2010/main" val="1089392971"/>
              </p:ext>
            </p:extLst>
          </p:nvPr>
        </p:nvGraphicFramePr>
        <p:xfrm>
          <a:off x="313386" y="2151727"/>
          <a:ext cx="11565227" cy="4451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descr="Venn Diagram of FCR vs. DMR"/>
          <p:cNvSpPr>
            <a:spLocks noGrp="1"/>
          </p:cNvSpPr>
          <p:nvPr>
            <p:ph type="title"/>
          </p:nvPr>
        </p:nvSpPr>
        <p:spPr/>
        <p:txBody>
          <a:bodyPr/>
          <a:lstStyle/>
          <a:p>
            <a:r>
              <a:rPr lang="en-US" dirty="0" smtClean="0"/>
              <a:t>Venn Diagram of FCR vs. DMR</a:t>
            </a:r>
            <a:endParaRPr lang="en-US" dirty="0"/>
          </a:p>
        </p:txBody>
      </p:sp>
    </p:spTree>
    <p:extLst>
      <p:ext uri="{BB962C8B-B14F-4D97-AF65-F5344CB8AC3E}">
        <p14:creationId xmlns:p14="http://schemas.microsoft.com/office/powerpoint/2010/main" val="19766006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Differentiate between </a:t>
            </a:r>
            <a:r>
              <a:rPr lang="en-US" dirty="0" smtClean="0"/>
              <a:t>fcr</a:t>
            </a:r>
            <a:r>
              <a:rPr lang="en-US" dirty="0" smtClean="0"/>
              <a:t> and </a:t>
            </a:r>
            <a:r>
              <a:rPr lang="en-US" dirty="0" smtClean="0"/>
              <a:t>dmr</a:t>
            </a:r>
            <a:endParaRPr lang="en-US" dirty="0"/>
          </a:p>
        </p:txBody>
      </p:sp>
      <p:sp>
        <p:nvSpPr>
          <p:cNvPr id="3" name="Content Placeholder 2"/>
          <p:cNvSpPr>
            <a:spLocks noGrp="1"/>
          </p:cNvSpPr>
          <p:nvPr>
            <p:ph idx="1"/>
          </p:nvPr>
        </p:nvSpPr>
        <p:spPr>
          <a:xfrm>
            <a:off x="581193" y="2185759"/>
            <a:ext cx="10748796" cy="3678303"/>
          </a:xfrm>
        </p:spPr>
        <p:txBody>
          <a:bodyPr>
            <a:normAutofit/>
          </a:bodyPr>
          <a:lstStyle/>
          <a:p>
            <a:pPr>
              <a:spcAft>
                <a:spcPts val="2400"/>
              </a:spcAft>
            </a:pPr>
            <a:r>
              <a:rPr lang="en-US" sz="2400" dirty="0" smtClean="0"/>
              <a:t>Look up and use the AWA and PHS Policies to re-evaluate and discuss again in your groups the statements that were given to you to place on the Venn Diagram. (15 mins.)</a:t>
            </a:r>
          </a:p>
          <a:p>
            <a:pPr>
              <a:spcAft>
                <a:spcPts val="2400"/>
              </a:spcAft>
            </a:pPr>
            <a:r>
              <a:rPr lang="en-US" sz="2400" dirty="0" smtClean="0"/>
              <a:t>Do you need to move some of your answers around?</a:t>
            </a:r>
            <a:endParaRPr lang="en-US" sz="2400" dirty="0"/>
          </a:p>
        </p:txBody>
      </p:sp>
    </p:spTree>
    <p:extLst>
      <p:ext uri="{BB962C8B-B14F-4D97-AF65-F5344CB8AC3E}">
        <p14:creationId xmlns:p14="http://schemas.microsoft.com/office/powerpoint/2010/main" val="6077847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descr="FCR - DMR" title="FCR - DMR"/>
          <p:cNvGraphicFramePr>
            <a:graphicFrameLocks noGrp="1"/>
          </p:cNvGraphicFramePr>
          <p:nvPr>
            <p:ph idx="1"/>
            <p:extLst>
              <p:ext uri="{D42A27DB-BD31-4B8C-83A1-F6EECF244321}">
                <p14:modId xmlns:p14="http://schemas.microsoft.com/office/powerpoint/2010/main" val="533633248"/>
              </p:ext>
            </p:extLst>
          </p:nvPr>
        </p:nvGraphicFramePr>
        <p:xfrm>
          <a:off x="347730" y="2181224"/>
          <a:ext cx="11565227" cy="4451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descr="Property constituted IACUC. Can approve or MRSA. All have opportunity to see protocol."/>
          <p:cNvSpPr txBox="1"/>
          <p:nvPr/>
        </p:nvSpPr>
        <p:spPr>
          <a:xfrm>
            <a:off x="5059250" y="3129648"/>
            <a:ext cx="2073499"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solidFill>
                  <a:schemeClr val="accent4">
                    <a:lumMod val="20000"/>
                    <a:lumOff val="80000"/>
                  </a:schemeClr>
                </a:solidFill>
              </a:rPr>
              <a:t>Properly constituted IACUC</a:t>
            </a:r>
          </a:p>
          <a:p>
            <a:pPr marL="285750" indent="-285750">
              <a:buFont typeface="Arial" panose="020B0604020202020204" pitchFamily="34" charset="0"/>
              <a:buChar char="•"/>
            </a:pPr>
            <a:r>
              <a:rPr lang="en-US" sz="2000" dirty="0" smtClean="0">
                <a:solidFill>
                  <a:schemeClr val="accent4">
                    <a:lumMod val="20000"/>
                    <a:lumOff val="80000"/>
                  </a:schemeClr>
                </a:solidFill>
              </a:rPr>
              <a:t>Can </a:t>
            </a:r>
            <a:r>
              <a:rPr lang="en-US" sz="2000" dirty="0" smtClean="0">
                <a:solidFill>
                  <a:schemeClr val="accent4">
                    <a:lumMod val="20000"/>
                    <a:lumOff val="80000"/>
                  </a:schemeClr>
                </a:solidFill>
              </a:rPr>
              <a:t>approve </a:t>
            </a:r>
            <a:r>
              <a:rPr lang="en-US" sz="2000" dirty="0" smtClean="0">
                <a:solidFill>
                  <a:schemeClr val="accent4">
                    <a:lumMod val="20000"/>
                    <a:lumOff val="80000"/>
                  </a:schemeClr>
                </a:solidFill>
              </a:rPr>
              <a:t>or </a:t>
            </a:r>
            <a:r>
              <a:rPr lang="en-US" sz="2000" dirty="0" smtClean="0">
                <a:solidFill>
                  <a:schemeClr val="accent4">
                    <a:lumMod val="20000"/>
                    <a:lumOff val="80000"/>
                  </a:schemeClr>
                </a:solidFill>
              </a:rPr>
              <a:t>specify MRSA</a:t>
            </a:r>
            <a:endParaRPr lang="en-US" sz="2000" dirty="0" smtClean="0">
              <a:solidFill>
                <a:schemeClr val="accent4">
                  <a:lumMod val="20000"/>
                  <a:lumOff val="80000"/>
                </a:schemeClr>
              </a:solidFill>
            </a:endParaRPr>
          </a:p>
          <a:p>
            <a:pPr marL="285750" indent="-285750">
              <a:buFont typeface="Arial" panose="020B0604020202020204" pitchFamily="34" charset="0"/>
              <a:buChar char="•"/>
            </a:pPr>
            <a:r>
              <a:rPr lang="en-US" sz="2000" dirty="0" smtClean="0">
                <a:solidFill>
                  <a:schemeClr val="accent4">
                    <a:lumMod val="20000"/>
                    <a:lumOff val="80000"/>
                  </a:schemeClr>
                </a:solidFill>
              </a:rPr>
              <a:t>All have opportunity to see protocol</a:t>
            </a:r>
            <a:endParaRPr lang="en-US" sz="2000" dirty="0">
              <a:solidFill>
                <a:schemeClr val="accent4">
                  <a:lumMod val="20000"/>
                  <a:lumOff val="80000"/>
                </a:schemeClr>
              </a:solidFill>
            </a:endParaRPr>
          </a:p>
        </p:txBody>
      </p:sp>
      <p:sp>
        <p:nvSpPr>
          <p:cNvPr id="2" name="Title 1" descr="Venn Diagram of FCR vs. DMR"/>
          <p:cNvSpPr>
            <a:spLocks noGrp="1"/>
          </p:cNvSpPr>
          <p:nvPr>
            <p:ph type="title"/>
          </p:nvPr>
        </p:nvSpPr>
        <p:spPr/>
        <p:txBody>
          <a:bodyPr/>
          <a:lstStyle/>
          <a:p>
            <a:r>
              <a:rPr lang="en-US" dirty="0" smtClean="0"/>
              <a:t>Venn Diagram of FCR vs. DMR</a:t>
            </a:r>
            <a:endParaRPr lang="en-US" dirty="0"/>
          </a:p>
        </p:txBody>
      </p:sp>
    </p:spTree>
    <p:extLst>
      <p:ext uri="{BB962C8B-B14F-4D97-AF65-F5344CB8AC3E}">
        <p14:creationId xmlns:p14="http://schemas.microsoft.com/office/powerpoint/2010/main" val="19766006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hape 221" descr="DMR"/>
          <p:cNvSpPr/>
          <p:nvPr/>
        </p:nvSpPr>
        <p:spPr>
          <a:xfrm flipH="1">
            <a:off x="9767750" y="5707675"/>
            <a:ext cx="1140900" cy="498900"/>
          </a:xfrm>
          <a:prstGeom prst="homePlate">
            <a:avLst>
              <a:gd name="adj" fmla="val 500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US" sz="1600" dirty="0"/>
              <a:t>    DMR</a:t>
            </a:r>
          </a:p>
        </p:txBody>
      </p:sp>
      <p:sp>
        <p:nvSpPr>
          <p:cNvPr id="12" name="Shape 225" descr="Majority votes to disapprove"/>
          <p:cNvSpPr/>
          <p:nvPr/>
        </p:nvSpPr>
        <p:spPr>
          <a:xfrm>
            <a:off x="9417350" y="4289775"/>
            <a:ext cx="1841700" cy="11289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0"/>
              </a:spcBef>
              <a:buClr>
                <a:schemeClr val="dk1"/>
              </a:buClr>
              <a:buFont typeface="Arial"/>
              <a:buNone/>
            </a:pPr>
            <a:r>
              <a:rPr lang="en-US" sz="1600" dirty="0"/>
              <a:t>Majority votes to disapprove</a:t>
            </a:r>
          </a:p>
        </p:txBody>
      </p:sp>
      <p:sp>
        <p:nvSpPr>
          <p:cNvPr id="9" name="Shape 222" descr="All members have chance to see protocol"/>
          <p:cNvSpPr/>
          <p:nvPr/>
        </p:nvSpPr>
        <p:spPr>
          <a:xfrm>
            <a:off x="6737675" y="4087775"/>
            <a:ext cx="2032200" cy="2043900"/>
          </a:xfrm>
          <a:prstGeom prst="diamond">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0"/>
              </a:spcBef>
              <a:buClr>
                <a:schemeClr val="dk1"/>
              </a:buClr>
              <a:buFont typeface="Arial"/>
              <a:buNone/>
            </a:pPr>
            <a:r>
              <a:rPr lang="en-US" sz="1600" dirty="0"/>
              <a:t>All members have chance to see protocol</a:t>
            </a:r>
          </a:p>
          <a:p>
            <a:pPr lvl="0">
              <a:spcBef>
                <a:spcPts val="0"/>
              </a:spcBef>
              <a:buNone/>
            </a:pPr>
            <a:endParaRPr sz="1600" dirty="0"/>
          </a:p>
        </p:txBody>
      </p:sp>
      <p:sp>
        <p:nvSpPr>
          <p:cNvPr id="13" name="Shape 226" descr="IACUC Chair may designate members for reviewing protocol"/>
          <p:cNvSpPr/>
          <p:nvPr/>
        </p:nvSpPr>
        <p:spPr>
          <a:xfrm>
            <a:off x="3410900" y="4638025"/>
            <a:ext cx="2328900" cy="13902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0"/>
              </a:spcBef>
              <a:buClr>
                <a:schemeClr val="dk1"/>
              </a:buClr>
              <a:buFont typeface="Arial"/>
              <a:buNone/>
            </a:pPr>
            <a:r>
              <a:rPr lang="en-US" sz="1600" dirty="0"/>
              <a:t>IACUC Chair may designate members for reviewing protocol</a:t>
            </a:r>
          </a:p>
        </p:txBody>
      </p:sp>
      <p:sp>
        <p:nvSpPr>
          <p:cNvPr id="10" name="Shape 223" descr="Majority of members vote to approve"/>
          <p:cNvSpPr/>
          <p:nvPr/>
        </p:nvSpPr>
        <p:spPr>
          <a:xfrm>
            <a:off x="1033850" y="5006275"/>
            <a:ext cx="1901400" cy="1200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0"/>
              </a:spcBef>
              <a:buClr>
                <a:schemeClr val="dk1"/>
              </a:buClr>
              <a:buFont typeface="Arial"/>
              <a:buNone/>
            </a:pPr>
            <a:r>
              <a:rPr lang="en-US" sz="1600" dirty="0"/>
              <a:t>Majority of members vote to approve</a:t>
            </a:r>
          </a:p>
        </p:txBody>
      </p:sp>
      <p:sp>
        <p:nvSpPr>
          <p:cNvPr id="6" name="Shape 219" descr="IACUC decision to PI"/>
          <p:cNvSpPr/>
          <p:nvPr/>
        </p:nvSpPr>
        <p:spPr>
          <a:xfrm>
            <a:off x="4432375" y="3255949"/>
            <a:ext cx="1841832" cy="712962"/>
          </a:xfrm>
          <a:prstGeom prst="flowChartTerminator">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0"/>
              </a:spcBef>
              <a:buNone/>
            </a:pPr>
            <a:endParaRPr sz="1600" dirty="0">
              <a:solidFill>
                <a:schemeClr val="dk1"/>
              </a:solidFill>
            </a:endParaRPr>
          </a:p>
          <a:p>
            <a:pPr lvl="0" algn="ctr" rtl="0">
              <a:lnSpc>
                <a:spcPct val="115000"/>
              </a:lnSpc>
              <a:spcBef>
                <a:spcPts val="0"/>
              </a:spcBef>
              <a:buClr>
                <a:schemeClr val="dk1"/>
              </a:buClr>
              <a:buFont typeface="Arial"/>
              <a:buNone/>
            </a:pPr>
            <a:r>
              <a:rPr lang="en-US" sz="1600" dirty="0">
                <a:solidFill>
                  <a:schemeClr val="dk1"/>
                </a:solidFill>
              </a:rPr>
              <a:t>IACUC decision to PI</a:t>
            </a:r>
          </a:p>
          <a:p>
            <a:pPr lvl="0">
              <a:spcBef>
                <a:spcPts val="0"/>
              </a:spcBef>
              <a:buNone/>
            </a:pPr>
            <a:endParaRPr sz="1600" dirty="0"/>
          </a:p>
        </p:txBody>
      </p:sp>
      <p:sp>
        <p:nvSpPr>
          <p:cNvPr id="5" name="Shape 218" descr="Animal research protocol submitted to IACUC office"/>
          <p:cNvSpPr/>
          <p:nvPr/>
        </p:nvSpPr>
        <p:spPr>
          <a:xfrm>
            <a:off x="1645675" y="3624325"/>
            <a:ext cx="2032200" cy="10137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0"/>
              </a:spcBef>
              <a:buClr>
                <a:schemeClr val="dk1"/>
              </a:buClr>
              <a:buFont typeface="Arial"/>
              <a:buNone/>
            </a:pPr>
            <a:r>
              <a:rPr lang="en-US" sz="1600" dirty="0">
                <a:solidFill>
                  <a:schemeClr val="dk1"/>
                </a:solidFill>
              </a:rPr>
              <a:t>Animal </a:t>
            </a:r>
            <a:r>
              <a:rPr lang="en-US" sz="1600" dirty="0" smtClean="0">
                <a:solidFill>
                  <a:schemeClr val="dk1"/>
                </a:solidFill>
              </a:rPr>
              <a:t>research protocol submitted </a:t>
            </a:r>
            <a:r>
              <a:rPr lang="en-US" sz="1600" dirty="0">
                <a:solidFill>
                  <a:schemeClr val="dk1"/>
                </a:solidFill>
              </a:rPr>
              <a:t>to IACUC </a:t>
            </a:r>
            <a:r>
              <a:rPr lang="en-US" sz="1600" dirty="0" smtClean="0">
                <a:solidFill>
                  <a:schemeClr val="dk1"/>
                </a:solidFill>
              </a:rPr>
              <a:t>office</a:t>
            </a:r>
            <a:endParaRPr lang="en-US" sz="1600" dirty="0">
              <a:solidFill>
                <a:schemeClr val="dk1"/>
              </a:solidFill>
            </a:endParaRPr>
          </a:p>
          <a:p>
            <a:pPr lvl="0">
              <a:spcBef>
                <a:spcPts val="0"/>
              </a:spcBef>
              <a:buNone/>
            </a:pPr>
            <a:endParaRPr sz="1600" dirty="0"/>
          </a:p>
        </p:txBody>
      </p:sp>
      <p:sp>
        <p:nvSpPr>
          <p:cNvPr id="15" name="Shape 228" descr="DMR members not unanimous to approve"/>
          <p:cNvSpPr/>
          <p:nvPr/>
        </p:nvSpPr>
        <p:spPr>
          <a:xfrm>
            <a:off x="9417350" y="2307712"/>
            <a:ext cx="1972500" cy="13902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0"/>
              </a:spcBef>
              <a:buClr>
                <a:schemeClr val="dk1"/>
              </a:buClr>
              <a:buFont typeface="Arial"/>
              <a:buNone/>
            </a:pPr>
            <a:r>
              <a:rPr lang="en-US" sz="1600" dirty="0"/>
              <a:t>DMR members  not unanimous to approve</a:t>
            </a:r>
          </a:p>
        </p:txBody>
      </p:sp>
      <p:sp>
        <p:nvSpPr>
          <p:cNvPr id="14" name="Shape 227" descr="All members agree to DMR"/>
          <p:cNvSpPr/>
          <p:nvPr/>
        </p:nvSpPr>
        <p:spPr>
          <a:xfrm>
            <a:off x="6547475" y="2329075"/>
            <a:ext cx="1901400" cy="12003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0"/>
              </a:spcBef>
              <a:buClr>
                <a:schemeClr val="dk1"/>
              </a:buClr>
              <a:buFont typeface="Arial"/>
              <a:buNone/>
            </a:pPr>
            <a:r>
              <a:rPr lang="en-US" sz="1600" dirty="0"/>
              <a:t>All members agree to DMR</a:t>
            </a:r>
          </a:p>
        </p:txBody>
      </p:sp>
      <p:sp>
        <p:nvSpPr>
          <p:cNvPr id="7" name="Shape 220" descr="FCR"/>
          <p:cNvSpPr/>
          <p:nvPr/>
        </p:nvSpPr>
        <p:spPr>
          <a:xfrm>
            <a:off x="4563075" y="2447900"/>
            <a:ext cx="1140900" cy="570300"/>
          </a:xfrm>
          <a:prstGeom prst="homePlate">
            <a:avLst>
              <a:gd name="adj" fmla="val 500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US" sz="1600" dirty="0"/>
              <a:t>FCR</a:t>
            </a:r>
          </a:p>
        </p:txBody>
      </p:sp>
      <p:sp>
        <p:nvSpPr>
          <p:cNvPr id="11" name="Shape 224" descr="One member calls for FCR"/>
          <p:cNvSpPr/>
          <p:nvPr/>
        </p:nvSpPr>
        <p:spPr>
          <a:xfrm>
            <a:off x="1675525" y="2273400"/>
            <a:ext cx="1972500" cy="927000"/>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0"/>
              </a:spcBef>
              <a:buClr>
                <a:schemeClr val="dk1"/>
              </a:buClr>
              <a:buFont typeface="Arial"/>
              <a:buNone/>
            </a:pPr>
            <a:r>
              <a:rPr lang="en-US" sz="1600" dirty="0"/>
              <a:t>One member calls for FCR</a:t>
            </a:r>
          </a:p>
          <a:p>
            <a:pPr lvl="0">
              <a:spcBef>
                <a:spcPts val="0"/>
              </a:spcBef>
              <a:buNone/>
            </a:pPr>
            <a:endParaRPr sz="1600" dirty="0"/>
          </a:p>
        </p:txBody>
      </p:sp>
      <p:sp>
        <p:nvSpPr>
          <p:cNvPr id="2" name="Title 1"/>
          <p:cNvSpPr>
            <a:spLocks noGrp="1"/>
          </p:cNvSpPr>
          <p:nvPr>
            <p:ph type="title"/>
          </p:nvPr>
        </p:nvSpPr>
        <p:spPr/>
        <p:txBody>
          <a:bodyPr/>
          <a:lstStyle/>
          <a:p>
            <a:r>
              <a:rPr lang="en-US" cap="none" dirty="0" smtClean="0"/>
              <a:t>Concept map or decision tree to differentiate between FCR and DMR</a:t>
            </a:r>
            <a:endParaRPr lang="en-US" cap="none" dirty="0"/>
          </a:p>
        </p:txBody>
      </p:sp>
    </p:spTree>
    <p:extLst>
      <p:ext uri="{BB962C8B-B14F-4D97-AF65-F5344CB8AC3E}">
        <p14:creationId xmlns:p14="http://schemas.microsoft.com/office/powerpoint/2010/main" val="8323267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007218"/>
            <a:ext cx="11029615" cy="4415884"/>
          </a:xfrm>
        </p:spPr>
        <p:txBody>
          <a:bodyPr>
            <a:noAutofit/>
          </a:bodyPr>
          <a:lstStyle/>
          <a:p>
            <a:pPr marL="0" indent="0">
              <a:buNone/>
            </a:pPr>
            <a:r>
              <a:rPr lang="en-US" sz="2400" dirty="0" smtClean="0"/>
              <a:t>Great Eastern University conducts </a:t>
            </a:r>
            <a:r>
              <a:rPr lang="en-US" sz="2400" u="sng" dirty="0" smtClean="0"/>
              <a:t>continuing review of protocols</a:t>
            </a:r>
            <a:r>
              <a:rPr lang="en-US" sz="2400" dirty="0" smtClean="0"/>
              <a:t> by review of PAM report summaries of all active research studies at semi-annual program review.</a:t>
            </a:r>
          </a:p>
          <a:p>
            <a:pPr>
              <a:buNone/>
            </a:pPr>
            <a:endParaRPr lang="en-US" sz="2400" dirty="0" smtClean="0"/>
          </a:p>
          <a:p>
            <a:pPr>
              <a:buNone/>
            </a:pPr>
            <a:r>
              <a:rPr lang="en-US" sz="2400" dirty="0" smtClean="0"/>
              <a:t>Q:  Does this method satisfy:</a:t>
            </a:r>
          </a:p>
          <a:p>
            <a:pPr lvl="1">
              <a:buNone/>
            </a:pPr>
            <a:r>
              <a:rPr lang="en-US" sz="2400" dirty="0" smtClean="0"/>
              <a:t>A) Animal Welfare Act</a:t>
            </a:r>
          </a:p>
          <a:p>
            <a:pPr lvl="1">
              <a:buNone/>
            </a:pPr>
            <a:r>
              <a:rPr lang="en-US" sz="2400" dirty="0" smtClean="0"/>
              <a:t>B) PHS Policy</a:t>
            </a:r>
          </a:p>
          <a:p>
            <a:pPr lvl="1">
              <a:buNone/>
            </a:pPr>
            <a:r>
              <a:rPr lang="en-US" sz="2400" dirty="0" smtClean="0"/>
              <a:t>C) Both</a:t>
            </a:r>
          </a:p>
        </p:txBody>
      </p:sp>
      <p:sp>
        <p:nvSpPr>
          <p:cNvPr id="2" name="Title 1"/>
          <p:cNvSpPr>
            <a:spLocks noGrp="1"/>
          </p:cNvSpPr>
          <p:nvPr>
            <p:ph type="title"/>
          </p:nvPr>
        </p:nvSpPr>
        <p:spPr/>
        <p:txBody>
          <a:bodyPr/>
          <a:lstStyle/>
          <a:p>
            <a:r>
              <a:rPr lang="en-US" dirty="0" smtClean="0"/>
              <a:t>Contrast the </a:t>
            </a:r>
            <a:r>
              <a:rPr lang="en-US" dirty="0" smtClean="0"/>
              <a:t>phs</a:t>
            </a:r>
            <a:r>
              <a:rPr lang="en-US" dirty="0" smtClean="0"/>
              <a:t> policy and </a:t>
            </a:r>
            <a:r>
              <a:rPr lang="en-US" dirty="0" smtClean="0"/>
              <a:t>awa</a:t>
            </a:r>
            <a:r>
              <a:rPr lang="en-US" dirty="0" smtClean="0"/>
              <a:t> when using continuing review</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Contrast the </a:t>
            </a:r>
            <a:r>
              <a:rPr lang="en-US" dirty="0" smtClean="0"/>
              <a:t>phs</a:t>
            </a:r>
            <a:r>
              <a:rPr lang="en-US" dirty="0" smtClean="0"/>
              <a:t> policy and </a:t>
            </a:r>
            <a:r>
              <a:rPr lang="en-US" dirty="0" smtClean="0"/>
              <a:t>awa</a:t>
            </a:r>
            <a:r>
              <a:rPr lang="en-US" dirty="0" smtClean="0"/>
              <a:t> when using continuing review</a:t>
            </a:r>
            <a:endParaRPr lang="en-US" dirty="0"/>
          </a:p>
        </p:txBody>
      </p:sp>
      <p:sp>
        <p:nvSpPr>
          <p:cNvPr id="3" name="Content Placeholder 2"/>
          <p:cNvSpPr>
            <a:spLocks noGrp="1"/>
          </p:cNvSpPr>
          <p:nvPr>
            <p:ph idx="1"/>
          </p:nvPr>
        </p:nvSpPr>
        <p:spPr>
          <a:xfrm>
            <a:off x="581192" y="1931759"/>
            <a:ext cx="11029615" cy="3678303"/>
          </a:xfrm>
        </p:spPr>
        <p:txBody>
          <a:bodyPr>
            <a:normAutofit/>
          </a:bodyPr>
          <a:lstStyle/>
          <a:p>
            <a:pPr>
              <a:spcAft>
                <a:spcPts val="2400"/>
              </a:spcAft>
            </a:pPr>
            <a:r>
              <a:rPr lang="en-US" sz="2400" dirty="0" smtClean="0"/>
              <a:t>Look up and use the AWA and PHS Policies to re-evaluate and discuss again in your groups the question of continuing review using PAM reports.</a:t>
            </a:r>
          </a:p>
          <a:p>
            <a:pPr>
              <a:spcAft>
                <a:spcPts val="2400"/>
              </a:spcAft>
            </a:pPr>
            <a:r>
              <a:rPr lang="en-US" sz="2400" dirty="0" smtClean="0"/>
              <a:t>Do you need to change some of your answers?</a:t>
            </a:r>
            <a:endParaRPr lang="en-US" sz="2400" dirty="0"/>
          </a:p>
        </p:txBody>
      </p:sp>
    </p:spTree>
    <p:extLst>
      <p:ext uri="{BB962C8B-B14F-4D97-AF65-F5344CB8AC3E}">
        <p14:creationId xmlns:p14="http://schemas.microsoft.com/office/powerpoint/2010/main" val="28980512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review ……… </a:t>
            </a:r>
            <a:endParaRPr lang="en-US" dirty="0"/>
          </a:p>
        </p:txBody>
      </p:sp>
      <p:sp>
        <p:nvSpPr>
          <p:cNvPr id="3" name="Content Placeholder 2"/>
          <p:cNvSpPr>
            <a:spLocks noGrp="1"/>
          </p:cNvSpPr>
          <p:nvPr>
            <p:ph idx="1"/>
          </p:nvPr>
        </p:nvSpPr>
        <p:spPr/>
        <p:txBody>
          <a:bodyPr>
            <a:normAutofit/>
          </a:bodyPr>
          <a:lstStyle/>
          <a:p>
            <a:pPr>
              <a:spcAft>
                <a:spcPts val="2400"/>
              </a:spcAft>
            </a:pPr>
            <a:r>
              <a:rPr lang="en-US" sz="2400" dirty="0" smtClean="0"/>
              <a:t>Overall Assessment of Training</a:t>
            </a:r>
            <a:endParaRPr lang="en-US" sz="2400" dirty="0"/>
          </a:p>
        </p:txBody>
      </p:sp>
    </p:spTree>
    <p:extLst>
      <p:ext uri="{BB962C8B-B14F-4D97-AF65-F5344CB8AC3E}">
        <p14:creationId xmlns:p14="http://schemas.microsoft.com/office/powerpoint/2010/main" val="3257621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solidFill>
                  <a:schemeClr val="dk2"/>
                </a:solidFill>
                <a:ea typeface="Cabin"/>
                <a:cs typeface="Cabin"/>
                <a:sym typeface="Cabin"/>
              </a:rPr>
              <a:t>At the end of this session, you will be able to understand use of Designated Member Re</a:t>
            </a:r>
            <a:r>
              <a:rPr lang="en-US" sz="2400" dirty="0"/>
              <a:t>view (DMR) and Full Committee Review (</a:t>
            </a:r>
            <a:r>
              <a:rPr lang="en-US" sz="2400" dirty="0">
                <a:solidFill>
                  <a:schemeClr val="dk2"/>
                </a:solidFill>
                <a:ea typeface="Cabin"/>
                <a:cs typeface="Cabin"/>
                <a:sym typeface="Cabin"/>
              </a:rPr>
              <a:t>FCR) for protocols and </a:t>
            </a:r>
            <a:r>
              <a:rPr lang="en-US" sz="2400" dirty="0" smtClean="0"/>
              <a:t>…</a:t>
            </a:r>
            <a:endParaRPr lang="en-US" sz="2400" dirty="0" smtClean="0"/>
          </a:p>
          <a:p>
            <a:endParaRPr lang="en-US" sz="2400" dirty="0"/>
          </a:p>
          <a:p>
            <a:r>
              <a:rPr lang="en-US" sz="2400" dirty="0"/>
              <a:t>You will be able to understand </a:t>
            </a:r>
            <a:r>
              <a:rPr lang="en-US" sz="2400" dirty="0" smtClean="0"/>
              <a:t>Continuing Review </a:t>
            </a:r>
            <a:r>
              <a:rPr lang="en-US" sz="2400" dirty="0"/>
              <a:t>of protocols</a:t>
            </a:r>
            <a:endParaRPr lang="en-US" sz="2400" dirty="0"/>
          </a:p>
        </p:txBody>
      </p:sp>
      <p:sp>
        <p:nvSpPr>
          <p:cNvPr id="2" name="Title 1"/>
          <p:cNvSpPr>
            <a:spLocks noGrp="1"/>
          </p:cNvSpPr>
          <p:nvPr>
            <p:ph type="title"/>
          </p:nvPr>
        </p:nvSpPr>
        <p:spPr/>
        <p:txBody>
          <a:bodyPr/>
          <a:lstStyle/>
          <a:p>
            <a:r>
              <a:rPr lang="en-US" dirty="0" smtClean="0"/>
              <a:t>Goals</a:t>
            </a:r>
            <a:endParaRPr lang="en-US" dirty="0"/>
          </a:p>
        </p:txBody>
      </p:sp>
    </p:spTree>
    <p:extLst>
      <p:ext uri="{BB962C8B-B14F-4D97-AF65-F5344CB8AC3E}">
        <p14:creationId xmlns:p14="http://schemas.microsoft.com/office/powerpoint/2010/main" val="19993001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020659"/>
            <a:ext cx="11029615" cy="4430941"/>
          </a:xfrm>
        </p:spPr>
        <p:txBody>
          <a:bodyPr>
            <a:normAutofit lnSpcReduction="10000"/>
          </a:bodyPr>
          <a:lstStyle/>
          <a:p>
            <a:r>
              <a:rPr lang="en-US" sz="2400" dirty="0" smtClean="0"/>
              <a:t>Using what you have learned, you should be able to …</a:t>
            </a:r>
          </a:p>
          <a:p>
            <a:pPr lvl="1"/>
            <a:r>
              <a:rPr lang="en-US" sz="2200" u="sng" dirty="0" smtClean="0"/>
              <a:t>Differentiate</a:t>
            </a:r>
            <a:r>
              <a:rPr lang="en-US" sz="2200" dirty="0" smtClean="0"/>
              <a:t> between FCR and </a:t>
            </a:r>
            <a:r>
              <a:rPr lang="en-US" sz="2200" dirty="0" smtClean="0"/>
              <a:t>DMR.</a:t>
            </a:r>
            <a:endParaRPr lang="en-US" sz="2200" dirty="0" smtClean="0"/>
          </a:p>
          <a:p>
            <a:pPr lvl="1"/>
            <a:r>
              <a:rPr lang="en-US" sz="2200" u="sng" dirty="0" smtClean="0"/>
              <a:t>Justify</a:t>
            </a:r>
            <a:r>
              <a:rPr lang="en-US" sz="2200" dirty="0" smtClean="0"/>
              <a:t> the use of FCR vs </a:t>
            </a:r>
            <a:r>
              <a:rPr lang="en-US" sz="2200" dirty="0" smtClean="0"/>
              <a:t>DMR.</a:t>
            </a:r>
            <a:endParaRPr lang="en-US" sz="2200" dirty="0" smtClean="0"/>
          </a:p>
          <a:p>
            <a:pPr lvl="1"/>
            <a:r>
              <a:rPr lang="en-US" sz="2200" u="sng" dirty="0" smtClean="0"/>
              <a:t>Evaluate</a:t>
            </a:r>
            <a:r>
              <a:rPr lang="en-US" sz="2200" dirty="0" smtClean="0"/>
              <a:t> how the use of FCR vs DMR may affect regulatory burden, animal welfare and occupation </a:t>
            </a:r>
            <a:r>
              <a:rPr lang="en-US" sz="2200" dirty="0" smtClean="0"/>
              <a:t>safety.</a:t>
            </a:r>
            <a:endParaRPr lang="en-US" sz="2200" dirty="0" smtClean="0"/>
          </a:p>
          <a:p>
            <a:pPr lvl="1"/>
            <a:r>
              <a:rPr lang="en-US" sz="2200" u="sng" dirty="0" smtClean="0"/>
              <a:t>Formulate</a:t>
            </a:r>
            <a:r>
              <a:rPr lang="en-US" sz="2200" dirty="0" smtClean="0"/>
              <a:t> guidance on when to use FCR vs </a:t>
            </a:r>
            <a:r>
              <a:rPr lang="en-US" sz="2200" dirty="0" smtClean="0"/>
              <a:t>DMR.</a:t>
            </a:r>
            <a:endParaRPr lang="en-US" sz="2200" dirty="0" smtClean="0"/>
          </a:p>
          <a:p>
            <a:pPr lvl="1"/>
            <a:r>
              <a:rPr lang="en-US" sz="2200" u="sng" dirty="0" smtClean="0"/>
              <a:t>Contrast</a:t>
            </a:r>
            <a:r>
              <a:rPr lang="en-US" sz="2200" dirty="0" smtClean="0"/>
              <a:t> the PHS Policy and AWA when using continuing </a:t>
            </a:r>
            <a:r>
              <a:rPr lang="en-US" sz="2200" dirty="0" smtClean="0"/>
              <a:t>review.</a:t>
            </a:r>
            <a:endParaRPr lang="en-US" sz="2200" dirty="0" smtClean="0"/>
          </a:p>
          <a:p>
            <a:pPr lvl="1"/>
            <a:r>
              <a:rPr lang="en-US" sz="2200" u="sng" dirty="0" smtClean="0"/>
              <a:t>Evaluate</a:t>
            </a:r>
            <a:r>
              <a:rPr lang="en-US" sz="2200" dirty="0" smtClean="0"/>
              <a:t> how continuing review may affect regulatory burden, animal welfare and occupational </a:t>
            </a:r>
            <a:r>
              <a:rPr lang="en-US" sz="2200" dirty="0" smtClean="0"/>
              <a:t>safety.</a:t>
            </a:r>
            <a:endParaRPr lang="en-US" sz="2200" dirty="0" smtClean="0"/>
          </a:p>
          <a:p>
            <a:pPr lvl="1"/>
            <a:r>
              <a:rPr lang="en-US" sz="2200" u="sng" dirty="0" smtClean="0"/>
              <a:t>Formulate</a:t>
            </a:r>
            <a:r>
              <a:rPr lang="en-US" sz="2200" dirty="0" smtClean="0"/>
              <a:t> guidance on conducting continuing </a:t>
            </a:r>
            <a:r>
              <a:rPr lang="en-US" sz="2200" dirty="0" smtClean="0"/>
              <a:t>review.</a:t>
            </a:r>
            <a:endParaRPr lang="en-US" sz="2200" dirty="0"/>
          </a:p>
        </p:txBody>
      </p:sp>
      <p:sp>
        <p:nvSpPr>
          <p:cNvPr id="2" name="Title 1"/>
          <p:cNvSpPr>
            <a:spLocks noGrp="1"/>
          </p:cNvSpPr>
          <p:nvPr>
            <p:ph type="title"/>
          </p:nvPr>
        </p:nvSpPr>
        <p:spPr/>
        <p:txBody>
          <a:bodyPr/>
          <a:lstStyle/>
          <a:p>
            <a:r>
              <a:rPr lang="en-US" dirty="0" smtClean="0"/>
              <a:t>In review ……… </a:t>
            </a:r>
            <a:endParaRPr lang="en-US" dirty="0"/>
          </a:p>
        </p:txBody>
      </p:sp>
    </p:spTree>
    <p:extLst>
      <p:ext uri="{BB962C8B-B14F-4D97-AF65-F5344CB8AC3E}">
        <p14:creationId xmlns:p14="http://schemas.microsoft.com/office/powerpoint/2010/main" val="148143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5943" y="2164434"/>
            <a:ext cx="11029615" cy="3337070"/>
          </a:xfrm>
        </p:spPr>
        <p:txBody>
          <a:bodyPr>
            <a:normAutofit/>
          </a:bodyPr>
          <a:lstStyle/>
          <a:p>
            <a:pPr marL="0" indent="0">
              <a:spcBef>
                <a:spcPts val="0"/>
              </a:spcBef>
              <a:spcAft>
                <a:spcPts val="0"/>
              </a:spcAft>
              <a:buNone/>
            </a:pPr>
            <a:endParaRPr lang="en-US" sz="2000" u="sng" dirty="0" smtClean="0"/>
          </a:p>
          <a:p>
            <a:pPr>
              <a:spcBef>
                <a:spcPts val="0"/>
              </a:spcBef>
              <a:spcAft>
                <a:spcPts val="0"/>
              </a:spcAft>
              <a:buFont typeface="Wingdings" panose="05000000000000000000" pitchFamily="2" charset="2"/>
              <a:buChar char="§"/>
            </a:pPr>
            <a:r>
              <a:rPr lang="en-US" sz="2400" u="sng" dirty="0" smtClean="0"/>
              <a:t>Differentiate</a:t>
            </a:r>
            <a:r>
              <a:rPr lang="en-US" sz="2400" dirty="0" smtClean="0"/>
              <a:t> between FCR and </a:t>
            </a:r>
            <a:r>
              <a:rPr lang="en-US" sz="2400" dirty="0" smtClean="0"/>
              <a:t>DMR. </a:t>
            </a:r>
            <a:endParaRPr lang="en-US" sz="2400" dirty="0" smtClean="0"/>
          </a:p>
          <a:p>
            <a:pPr>
              <a:spcBef>
                <a:spcPts val="0"/>
              </a:spcBef>
              <a:spcAft>
                <a:spcPts val="0"/>
              </a:spcAft>
              <a:buFont typeface="Wingdings" panose="05000000000000000000" pitchFamily="2" charset="2"/>
              <a:buChar char="§"/>
            </a:pPr>
            <a:endParaRPr lang="en-US" sz="2400" dirty="0" smtClean="0"/>
          </a:p>
          <a:p>
            <a:pPr>
              <a:spcBef>
                <a:spcPts val="0"/>
              </a:spcBef>
              <a:spcAft>
                <a:spcPts val="0"/>
              </a:spcAft>
              <a:buFont typeface="Wingdings" panose="05000000000000000000" pitchFamily="2" charset="2"/>
              <a:buChar char="§"/>
            </a:pPr>
            <a:r>
              <a:rPr lang="en-US" sz="2400" u="sng" dirty="0" smtClean="0"/>
              <a:t>Justify</a:t>
            </a:r>
            <a:r>
              <a:rPr lang="en-US" sz="2400" dirty="0" smtClean="0"/>
              <a:t> the use of FCR and </a:t>
            </a:r>
            <a:r>
              <a:rPr lang="en-US" sz="2400" dirty="0" smtClean="0"/>
              <a:t>DMR. </a:t>
            </a:r>
            <a:endParaRPr lang="en-US" sz="2400" dirty="0" smtClean="0"/>
          </a:p>
          <a:p>
            <a:pPr>
              <a:spcBef>
                <a:spcPts val="0"/>
              </a:spcBef>
              <a:spcAft>
                <a:spcPts val="0"/>
              </a:spcAft>
              <a:buFont typeface="Wingdings" panose="05000000000000000000" pitchFamily="2" charset="2"/>
              <a:buChar char="§"/>
            </a:pPr>
            <a:endParaRPr lang="en-US" sz="2400" dirty="0" smtClean="0"/>
          </a:p>
          <a:p>
            <a:pPr>
              <a:spcBef>
                <a:spcPts val="0"/>
              </a:spcBef>
              <a:spcAft>
                <a:spcPts val="0"/>
              </a:spcAft>
              <a:buFont typeface="Wingdings" panose="05000000000000000000" pitchFamily="2" charset="2"/>
              <a:buChar char="§"/>
            </a:pPr>
            <a:r>
              <a:rPr lang="en-US" sz="2400" u="sng" dirty="0" smtClean="0"/>
              <a:t>Evaluate</a:t>
            </a:r>
            <a:r>
              <a:rPr lang="en-US" sz="2400" dirty="0" smtClean="0"/>
              <a:t> how the use of FCR and DMR may affect regulatory burden, animal welfare and occupational </a:t>
            </a:r>
            <a:r>
              <a:rPr lang="en-US" sz="2400" dirty="0" smtClean="0"/>
              <a:t>safety.</a:t>
            </a:r>
            <a:endParaRPr lang="en-US" sz="2400" dirty="0" smtClean="0"/>
          </a:p>
          <a:p>
            <a:pPr>
              <a:spcBef>
                <a:spcPts val="0"/>
              </a:spcBef>
              <a:spcAft>
                <a:spcPts val="0"/>
              </a:spcAft>
              <a:buFont typeface="Wingdings" panose="05000000000000000000" pitchFamily="2" charset="2"/>
              <a:buChar char="§"/>
            </a:pPr>
            <a:endParaRPr lang="en-US" sz="2400" dirty="0" smtClean="0"/>
          </a:p>
          <a:p>
            <a:pPr>
              <a:spcBef>
                <a:spcPts val="0"/>
              </a:spcBef>
              <a:spcAft>
                <a:spcPts val="0"/>
              </a:spcAft>
              <a:buFont typeface="Wingdings" panose="05000000000000000000" pitchFamily="2" charset="2"/>
              <a:buChar char="§"/>
            </a:pPr>
            <a:r>
              <a:rPr lang="en-US" sz="2400" u="sng" dirty="0" smtClean="0"/>
              <a:t>Formulate</a:t>
            </a:r>
            <a:r>
              <a:rPr lang="en-US" sz="2400" dirty="0" smtClean="0"/>
              <a:t> guidance on when to use FCR and </a:t>
            </a:r>
            <a:r>
              <a:rPr lang="en-US" sz="2400" dirty="0" smtClean="0"/>
              <a:t>DMR. </a:t>
            </a:r>
            <a:endParaRPr lang="en-US" sz="2400" dirty="0" smtClean="0"/>
          </a:p>
        </p:txBody>
      </p:sp>
      <p:sp>
        <p:nvSpPr>
          <p:cNvPr id="2" name="Title 1"/>
          <p:cNvSpPr>
            <a:spLocks noGrp="1"/>
          </p:cNvSpPr>
          <p:nvPr>
            <p:ph type="title"/>
          </p:nvPr>
        </p:nvSpPr>
        <p:spPr/>
        <p:txBody>
          <a:bodyPr>
            <a:normAutofit/>
          </a:bodyPr>
          <a:lstStyle/>
          <a:p>
            <a:r>
              <a:rPr lang="en-US" dirty="0" smtClean="0"/>
              <a:t>Objectives – use of FCR and DMR</a:t>
            </a:r>
            <a:endParaRPr lang="en-US" dirty="0"/>
          </a:p>
        </p:txBody>
      </p:sp>
    </p:spTree>
    <p:extLst>
      <p:ext uri="{BB962C8B-B14F-4D97-AF65-F5344CB8AC3E}">
        <p14:creationId xmlns:p14="http://schemas.microsoft.com/office/powerpoint/2010/main" val="1985586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 continuing review</a:t>
            </a:r>
            <a:endParaRPr lang="en-US" dirty="0"/>
          </a:p>
        </p:txBody>
      </p:sp>
      <p:sp>
        <p:nvSpPr>
          <p:cNvPr id="3" name="Content Placeholder 2"/>
          <p:cNvSpPr>
            <a:spLocks noGrp="1"/>
          </p:cNvSpPr>
          <p:nvPr>
            <p:ph idx="1"/>
          </p:nvPr>
        </p:nvSpPr>
        <p:spPr>
          <a:xfrm>
            <a:off x="518128" y="2059631"/>
            <a:ext cx="11029615" cy="3678303"/>
          </a:xfrm>
        </p:spPr>
        <p:txBody>
          <a:bodyPr>
            <a:normAutofit/>
          </a:bodyPr>
          <a:lstStyle/>
          <a:p>
            <a:r>
              <a:rPr lang="en-US" sz="2400" u="sng" dirty="0" smtClean="0"/>
              <a:t>Contrast</a:t>
            </a:r>
            <a:r>
              <a:rPr lang="en-US" sz="2400" dirty="0" smtClean="0"/>
              <a:t> the PHS Policy and AWA when using continuing </a:t>
            </a:r>
            <a:r>
              <a:rPr lang="en-US" sz="2400" dirty="0" smtClean="0"/>
              <a:t>review.</a:t>
            </a:r>
            <a:endParaRPr lang="en-US" sz="2400" dirty="0" smtClean="0"/>
          </a:p>
          <a:p>
            <a:endParaRPr lang="en-US" sz="2400" dirty="0" smtClean="0"/>
          </a:p>
          <a:p>
            <a:r>
              <a:rPr lang="en-US" sz="2400" u="sng" dirty="0" smtClean="0"/>
              <a:t>Evaluate</a:t>
            </a:r>
            <a:r>
              <a:rPr lang="en-US" sz="2400" dirty="0" smtClean="0"/>
              <a:t> how continuing review may affect regulatory burden, animal welfare </a:t>
            </a:r>
            <a:r>
              <a:rPr lang="en-US" sz="2400" dirty="0"/>
              <a:t>and </a:t>
            </a:r>
            <a:r>
              <a:rPr lang="en-US" sz="2400" dirty="0" smtClean="0"/>
              <a:t>occupational </a:t>
            </a:r>
            <a:r>
              <a:rPr lang="en-US" sz="2400" dirty="0" smtClean="0"/>
              <a:t>safety. </a:t>
            </a:r>
            <a:endParaRPr lang="en-US" sz="2400" dirty="0" smtClean="0"/>
          </a:p>
          <a:p>
            <a:endParaRPr lang="en-US" sz="2400" dirty="0"/>
          </a:p>
          <a:p>
            <a:r>
              <a:rPr lang="en-US" sz="2400" u="sng" dirty="0" smtClean="0"/>
              <a:t>Formulate</a:t>
            </a:r>
            <a:r>
              <a:rPr lang="en-US" sz="2400" dirty="0" smtClean="0"/>
              <a:t> guidance </a:t>
            </a:r>
            <a:r>
              <a:rPr lang="en-US" sz="2400" dirty="0"/>
              <a:t>on </a:t>
            </a:r>
            <a:r>
              <a:rPr lang="en-US" sz="2400" dirty="0" smtClean="0"/>
              <a:t>conducting continuing </a:t>
            </a:r>
            <a:r>
              <a:rPr lang="en-US" sz="2400" dirty="0" smtClean="0"/>
              <a:t>review.</a:t>
            </a:r>
            <a:endParaRPr lang="en-US" sz="2400" dirty="0"/>
          </a:p>
        </p:txBody>
      </p:sp>
    </p:spTree>
    <p:extLst>
      <p:ext uri="{BB962C8B-B14F-4D97-AF65-F5344CB8AC3E}">
        <p14:creationId xmlns:p14="http://schemas.microsoft.com/office/powerpoint/2010/main" val="2451875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assessments – </a:t>
            </a:r>
            <a:r>
              <a:rPr lang="en-US" dirty="0" smtClean="0"/>
              <a:t>fcr</a:t>
            </a:r>
            <a:r>
              <a:rPr lang="en-US" dirty="0" smtClean="0"/>
              <a:t> / </a:t>
            </a:r>
            <a:r>
              <a:rPr lang="en-US" dirty="0" smtClean="0"/>
              <a:t>dmr</a:t>
            </a:r>
            <a:endParaRPr lang="en-US" dirty="0"/>
          </a:p>
        </p:txBody>
      </p:sp>
      <p:sp>
        <p:nvSpPr>
          <p:cNvPr id="3" name="Content Placeholder 2"/>
          <p:cNvSpPr>
            <a:spLocks noGrp="1"/>
          </p:cNvSpPr>
          <p:nvPr>
            <p:ph idx="1"/>
          </p:nvPr>
        </p:nvSpPr>
        <p:spPr>
          <a:xfrm>
            <a:off x="581193" y="2198889"/>
            <a:ext cx="11280607" cy="4185634"/>
          </a:xfrm>
        </p:spPr>
        <p:txBody>
          <a:bodyPr>
            <a:noAutofit/>
          </a:bodyPr>
          <a:lstStyle/>
          <a:p>
            <a:pPr>
              <a:spcBef>
                <a:spcPts val="300"/>
              </a:spcBef>
              <a:spcAft>
                <a:spcPts val="300"/>
              </a:spcAft>
            </a:pPr>
            <a:r>
              <a:rPr lang="en-US" sz="2400" u="sng" dirty="0" smtClean="0"/>
              <a:t>Differentiate</a:t>
            </a:r>
            <a:r>
              <a:rPr lang="en-US" sz="2400" dirty="0" smtClean="0"/>
              <a:t> between </a:t>
            </a:r>
            <a:r>
              <a:rPr lang="en-US" sz="2400" dirty="0"/>
              <a:t>FCR and </a:t>
            </a:r>
            <a:r>
              <a:rPr lang="en-US" sz="2400" dirty="0" smtClean="0"/>
              <a:t>DMR.</a:t>
            </a:r>
            <a:endParaRPr lang="en-US" sz="2400" dirty="0" smtClean="0"/>
          </a:p>
        </p:txBody>
      </p:sp>
    </p:spTree>
    <p:extLst>
      <p:ext uri="{BB962C8B-B14F-4D97-AF65-F5344CB8AC3E}">
        <p14:creationId xmlns:p14="http://schemas.microsoft.com/office/powerpoint/2010/main" val="2233236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assessments – </a:t>
            </a:r>
            <a:r>
              <a:rPr lang="en-US" dirty="0" smtClean="0"/>
              <a:t>fcr</a:t>
            </a:r>
            <a:r>
              <a:rPr lang="en-US" dirty="0" smtClean="0"/>
              <a:t> / </a:t>
            </a:r>
            <a:r>
              <a:rPr lang="en-US" dirty="0" smtClean="0"/>
              <a:t>dmr</a:t>
            </a:r>
            <a:endParaRPr lang="en-US" dirty="0"/>
          </a:p>
        </p:txBody>
      </p:sp>
      <p:sp>
        <p:nvSpPr>
          <p:cNvPr id="3" name="Content Placeholder 2"/>
          <p:cNvSpPr>
            <a:spLocks noGrp="1"/>
          </p:cNvSpPr>
          <p:nvPr>
            <p:ph idx="1"/>
          </p:nvPr>
        </p:nvSpPr>
        <p:spPr>
          <a:xfrm>
            <a:off x="581193" y="2198889"/>
            <a:ext cx="11280607" cy="4185634"/>
          </a:xfrm>
        </p:spPr>
        <p:txBody>
          <a:bodyPr>
            <a:noAutofit/>
          </a:bodyPr>
          <a:lstStyle/>
          <a:p>
            <a:pPr>
              <a:spcBef>
                <a:spcPts val="300"/>
              </a:spcBef>
              <a:spcAft>
                <a:spcPts val="300"/>
              </a:spcAft>
            </a:pPr>
            <a:r>
              <a:rPr lang="en-US" sz="2400" u="sng" dirty="0" smtClean="0"/>
              <a:t>Justify</a:t>
            </a:r>
            <a:r>
              <a:rPr lang="en-US" sz="2400" dirty="0" smtClean="0"/>
              <a:t> use of FCR </a:t>
            </a:r>
            <a:r>
              <a:rPr lang="en-US" sz="2400" dirty="0"/>
              <a:t>and </a:t>
            </a:r>
            <a:r>
              <a:rPr lang="en-US" sz="2400" dirty="0" smtClean="0"/>
              <a:t>DMR.</a:t>
            </a:r>
            <a:endParaRPr lang="en-US" sz="2400" dirty="0" smtClean="0"/>
          </a:p>
        </p:txBody>
      </p:sp>
    </p:spTree>
    <p:extLst>
      <p:ext uri="{BB962C8B-B14F-4D97-AF65-F5344CB8AC3E}">
        <p14:creationId xmlns:p14="http://schemas.microsoft.com/office/powerpoint/2010/main" val="2969511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assessments – </a:t>
            </a:r>
            <a:r>
              <a:rPr lang="en-US" dirty="0" smtClean="0"/>
              <a:t>fcr</a:t>
            </a:r>
            <a:r>
              <a:rPr lang="en-US" dirty="0" smtClean="0"/>
              <a:t> / </a:t>
            </a:r>
            <a:r>
              <a:rPr lang="en-US" dirty="0" smtClean="0"/>
              <a:t>dmr</a:t>
            </a:r>
            <a:endParaRPr lang="en-US" dirty="0"/>
          </a:p>
        </p:txBody>
      </p:sp>
      <p:sp>
        <p:nvSpPr>
          <p:cNvPr id="3" name="Content Placeholder 2"/>
          <p:cNvSpPr>
            <a:spLocks noGrp="1"/>
          </p:cNvSpPr>
          <p:nvPr>
            <p:ph idx="1"/>
          </p:nvPr>
        </p:nvSpPr>
        <p:spPr>
          <a:xfrm>
            <a:off x="581193" y="2198889"/>
            <a:ext cx="11280607" cy="4185634"/>
          </a:xfrm>
        </p:spPr>
        <p:txBody>
          <a:bodyPr>
            <a:noAutofit/>
          </a:bodyPr>
          <a:lstStyle/>
          <a:p>
            <a:pPr>
              <a:spcBef>
                <a:spcPts val="300"/>
              </a:spcBef>
              <a:spcAft>
                <a:spcPts val="300"/>
              </a:spcAft>
            </a:pPr>
            <a:r>
              <a:rPr lang="en-US" sz="2400" u="sng" dirty="0" smtClean="0"/>
              <a:t>Formulate</a:t>
            </a:r>
            <a:r>
              <a:rPr lang="en-US" sz="2400" dirty="0" smtClean="0"/>
              <a:t> guidance on when to use FCR </a:t>
            </a:r>
            <a:r>
              <a:rPr lang="en-US" sz="2400" dirty="0"/>
              <a:t>and </a:t>
            </a:r>
            <a:r>
              <a:rPr lang="en-US" sz="2400" dirty="0" smtClean="0"/>
              <a:t>DMR.</a:t>
            </a:r>
            <a:endParaRPr lang="en-US" sz="2400" dirty="0" smtClean="0"/>
          </a:p>
        </p:txBody>
      </p:sp>
    </p:spTree>
    <p:extLst>
      <p:ext uri="{BB962C8B-B14F-4D97-AF65-F5344CB8AC3E}">
        <p14:creationId xmlns:p14="http://schemas.microsoft.com/office/powerpoint/2010/main" val="1247878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assessments – </a:t>
            </a:r>
            <a:r>
              <a:rPr lang="en-US" dirty="0" smtClean="0"/>
              <a:t>fcr</a:t>
            </a:r>
            <a:r>
              <a:rPr lang="en-US" dirty="0" smtClean="0"/>
              <a:t> / </a:t>
            </a:r>
            <a:r>
              <a:rPr lang="en-US" dirty="0" smtClean="0"/>
              <a:t>dmr</a:t>
            </a:r>
            <a:endParaRPr lang="en-US" dirty="0"/>
          </a:p>
        </p:txBody>
      </p:sp>
      <p:sp>
        <p:nvSpPr>
          <p:cNvPr id="3" name="Content Placeholder 2"/>
          <p:cNvSpPr>
            <a:spLocks noGrp="1"/>
          </p:cNvSpPr>
          <p:nvPr>
            <p:ph idx="1"/>
          </p:nvPr>
        </p:nvSpPr>
        <p:spPr>
          <a:xfrm>
            <a:off x="581193" y="2198889"/>
            <a:ext cx="11280607" cy="4185634"/>
          </a:xfrm>
        </p:spPr>
        <p:txBody>
          <a:bodyPr>
            <a:noAutofit/>
          </a:bodyPr>
          <a:lstStyle/>
          <a:p>
            <a:pPr>
              <a:spcBef>
                <a:spcPts val="300"/>
              </a:spcBef>
              <a:spcAft>
                <a:spcPts val="300"/>
              </a:spcAft>
            </a:pPr>
            <a:r>
              <a:rPr lang="en-US" sz="2400" u="sng" dirty="0" smtClean="0"/>
              <a:t>Evaluate</a:t>
            </a:r>
            <a:r>
              <a:rPr lang="en-US" sz="2400" dirty="0" smtClean="0"/>
              <a:t> how use of FCR and/or DMR may affect regulatory burden, animal welfare and occupational health and safety.</a:t>
            </a:r>
            <a:endParaRPr lang="en-US" sz="2400" dirty="0" smtClean="0"/>
          </a:p>
        </p:txBody>
      </p:sp>
    </p:spTree>
    <p:extLst>
      <p:ext uri="{BB962C8B-B14F-4D97-AF65-F5344CB8AC3E}">
        <p14:creationId xmlns:p14="http://schemas.microsoft.com/office/powerpoint/2010/main" val="4238537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assessments – </a:t>
            </a:r>
            <a:r>
              <a:rPr lang="en-US" dirty="0" smtClean="0"/>
              <a:t>continuing review</a:t>
            </a:r>
            <a:endParaRPr lang="en-US" dirty="0"/>
          </a:p>
        </p:txBody>
      </p:sp>
      <p:sp>
        <p:nvSpPr>
          <p:cNvPr id="3" name="Content Placeholder 2"/>
          <p:cNvSpPr>
            <a:spLocks noGrp="1"/>
          </p:cNvSpPr>
          <p:nvPr>
            <p:ph idx="1"/>
          </p:nvPr>
        </p:nvSpPr>
        <p:spPr>
          <a:xfrm>
            <a:off x="581193" y="2198889"/>
            <a:ext cx="11280607" cy="4185634"/>
          </a:xfrm>
        </p:spPr>
        <p:txBody>
          <a:bodyPr>
            <a:noAutofit/>
          </a:bodyPr>
          <a:lstStyle/>
          <a:p>
            <a:pPr>
              <a:spcBef>
                <a:spcPts val="300"/>
              </a:spcBef>
              <a:spcAft>
                <a:spcPts val="300"/>
              </a:spcAft>
            </a:pPr>
            <a:r>
              <a:rPr lang="en-US" sz="2400" u="sng" dirty="0" smtClean="0"/>
              <a:t>Contrast</a:t>
            </a:r>
            <a:r>
              <a:rPr lang="en-US" sz="2400" dirty="0" smtClean="0"/>
              <a:t> the PHS Policy and AWA when using continuing review.</a:t>
            </a:r>
            <a:endParaRPr lang="en-US" sz="2400" dirty="0" smtClean="0"/>
          </a:p>
        </p:txBody>
      </p:sp>
    </p:spTree>
    <p:extLst>
      <p:ext uri="{BB962C8B-B14F-4D97-AF65-F5344CB8AC3E}">
        <p14:creationId xmlns:p14="http://schemas.microsoft.com/office/powerpoint/2010/main" val="2040997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362</TotalTime>
  <Words>2213</Words>
  <Application>Microsoft Office PowerPoint</Application>
  <PresentationFormat>Widescreen</PresentationFormat>
  <Paragraphs>337</Paragraphs>
  <Slides>20</Slides>
  <Notes>15</Notes>
  <HiddenSlides>3</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Cabin</vt:lpstr>
      <vt:lpstr>Calibri</vt:lpstr>
      <vt:lpstr>Gill Sans MT</vt:lpstr>
      <vt:lpstr>Wingdings</vt:lpstr>
      <vt:lpstr>Wingdings 2</vt:lpstr>
      <vt:lpstr>Dividend</vt:lpstr>
      <vt:lpstr>Methods of Protocol review: DMR, FCR, and Continuing Review JOE CROSSNO, LARISSA DOBBELEARE, NICOLE DUFFEE, CYD GILLETT, TRACY THOMPSON</vt:lpstr>
      <vt:lpstr>Goals</vt:lpstr>
      <vt:lpstr>Objectives – use of FCR and DMR</vt:lpstr>
      <vt:lpstr>Objectives – continuing review</vt:lpstr>
      <vt:lpstr>Options for assessments – fcr / dmr</vt:lpstr>
      <vt:lpstr>Options for assessments – fcr / dmr</vt:lpstr>
      <vt:lpstr>Options for assessments – fcr / dmr</vt:lpstr>
      <vt:lpstr>Options for assessments – fcr / dmr</vt:lpstr>
      <vt:lpstr>Options for assessments – continuing review</vt:lpstr>
      <vt:lpstr>Options for assessments – continuing review</vt:lpstr>
      <vt:lpstr>Options for assessments – continuing review</vt:lpstr>
      <vt:lpstr>Options for assessments – FCR/DMR</vt:lpstr>
      <vt:lpstr>Venn Diagram of FCR vs. DMR</vt:lpstr>
      <vt:lpstr>Differentiate between fcr and dmr</vt:lpstr>
      <vt:lpstr>Venn Diagram of FCR vs. DMR</vt:lpstr>
      <vt:lpstr>Concept map or decision tree to differentiate between FCR and DMR</vt:lpstr>
      <vt:lpstr>Contrast the phs policy and awa when using continuing review</vt:lpstr>
      <vt:lpstr>Contrast the phs policy and awa when using continuing review</vt:lpstr>
      <vt:lpstr>In review ……… </vt:lpstr>
      <vt:lpstr>In review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ICARE Training Module: DMR-FCR-CR</dc:title>
  <dc:subject>ICARE Training Module: DMR-FCR-CR</dc:subject>
  <dc:creator>ICARE Project</dc:creator>
  <cp:keywords>ICARE Training Module: DMR-FCR-CR</cp:keywords>
  <cp:lastModifiedBy>OLAW</cp:lastModifiedBy>
  <cp:revision>53</cp:revision>
  <dcterms:created xsi:type="dcterms:W3CDTF">2016-07-15T19:10:46Z</dcterms:created>
  <dcterms:modified xsi:type="dcterms:W3CDTF">2017-10-04T15:33:41Z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